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  <p:sldMasterId id="2147483684" r:id="rId3"/>
  </p:sldMasterIdLst>
  <p:notesMasterIdLst>
    <p:notesMasterId r:id="rId22"/>
  </p:notesMasterIdLst>
  <p:sldIdLst>
    <p:sldId id="268" r:id="rId4"/>
    <p:sldId id="270" r:id="rId5"/>
    <p:sldId id="293" r:id="rId6"/>
    <p:sldId id="294" r:id="rId7"/>
    <p:sldId id="318" r:id="rId8"/>
    <p:sldId id="319" r:id="rId9"/>
    <p:sldId id="300" r:id="rId10"/>
    <p:sldId id="321" r:id="rId11"/>
    <p:sldId id="322" r:id="rId12"/>
    <p:sldId id="320" r:id="rId13"/>
    <p:sldId id="324" r:id="rId14"/>
    <p:sldId id="323" r:id="rId15"/>
    <p:sldId id="325" r:id="rId16"/>
    <p:sldId id="327" r:id="rId17"/>
    <p:sldId id="328" r:id="rId18"/>
    <p:sldId id="329" r:id="rId19"/>
    <p:sldId id="330" r:id="rId20"/>
    <p:sldId id="269" r:id="rId21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7">
          <p15:clr>
            <a:srgbClr val="A4A3A4"/>
          </p15:clr>
        </p15:guide>
        <p15:guide id="2" pos="38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5B6"/>
    <a:srgbClr val="23717E"/>
    <a:srgbClr val="00A5BB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239" autoAdjust="0"/>
  </p:normalViewPr>
  <p:slideViewPr>
    <p:cSldViewPr snapToGrid="0">
      <p:cViewPr varScale="1">
        <p:scale>
          <a:sx n="101" d="100"/>
          <a:sy n="101" d="100"/>
        </p:scale>
        <p:origin x="234" y="96"/>
      </p:cViewPr>
      <p:guideLst>
        <p:guide orient="horz" pos="2197"/>
        <p:guide pos="38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sz="1200" dirty="0"/>
              <a:t>评分曲线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7.1297513966779608E-2"/>
          <c:y val="0.1271691134654141"/>
          <c:w val="0.89648771639278002"/>
          <c:h val="0.44492049395795902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小红</c:v>
                </c:pt>
              </c:strCache>
            </c:strRef>
          </c:tx>
          <c:spPr>
            <a:ln w="317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6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拯救大兵</c:v>
                </c:pt>
                <c:pt idx="1">
                  <c:v>千与千寻</c:v>
                </c:pt>
                <c:pt idx="2">
                  <c:v>机器人瓦力</c:v>
                </c:pt>
                <c:pt idx="3">
                  <c:v>泰坦尼克号</c:v>
                </c:pt>
                <c:pt idx="4">
                  <c:v>肖申克的救赎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5</c:v>
                </c:pt>
                <c:pt idx="1">
                  <c:v>3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AA3-4C5A-B3B8-E40D9981BCC6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小橙</c:v>
                </c:pt>
              </c:strCache>
            </c:strRef>
          </c:tx>
          <c:spPr>
            <a:ln w="317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5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拯救大兵</c:v>
                </c:pt>
                <c:pt idx="1">
                  <c:v>千与千寻</c:v>
                </c:pt>
                <c:pt idx="2">
                  <c:v>机器人瓦力</c:v>
                </c:pt>
                <c:pt idx="3">
                  <c:v>泰坦尼克号</c:v>
                </c:pt>
                <c:pt idx="4">
                  <c:v>肖申克的救赎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3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AA3-4C5A-B3B8-E40D9981BCC6}"/>
            </c:ext>
          </c:extLst>
        </c:ser>
        <c:ser>
          <c:idx val="4"/>
          <c:order val="2"/>
          <c:tx>
            <c:strRef>
              <c:f>Sheet1!$A$6</c:f>
              <c:strCache>
                <c:ptCount val="1"/>
                <c:pt idx="0">
                  <c:v>小青</c:v>
                </c:pt>
              </c:strCache>
            </c:strRef>
          </c:tx>
          <c:spPr>
            <a:ln w="317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拯救大兵</c:v>
                </c:pt>
                <c:pt idx="1">
                  <c:v>千与千寻</c:v>
                </c:pt>
                <c:pt idx="2">
                  <c:v>机器人瓦力</c:v>
                </c:pt>
                <c:pt idx="3">
                  <c:v>泰坦尼克号</c:v>
                </c:pt>
                <c:pt idx="4">
                  <c:v>肖申克的救赎</c:v>
                </c:pt>
              </c:strCache>
            </c:strRef>
          </c:cat>
          <c:val>
            <c:numRef>
              <c:f>Sheet1!$B$6:$F$6</c:f>
              <c:numCache>
                <c:formatCode>General</c:formatCode>
                <c:ptCount val="5"/>
                <c:pt idx="0">
                  <c:v>1</c:v>
                </c:pt>
                <c:pt idx="1">
                  <c:v>5</c:v>
                </c:pt>
                <c:pt idx="2">
                  <c:v>5</c:v>
                </c:pt>
                <c:pt idx="3">
                  <c:v>2</c:v>
                </c:pt>
                <c:pt idx="4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AA3-4C5A-B3B8-E40D9981BCC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377278896"/>
        <c:axId val="377278480"/>
      </c:lineChart>
      <c:catAx>
        <c:axId val="377278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77278480"/>
        <c:crosses val="autoZero"/>
        <c:auto val="1"/>
        <c:lblAlgn val="ctr"/>
        <c:lblOffset val="100"/>
        <c:noMultiLvlLbl val="0"/>
      </c:catAx>
      <c:valAx>
        <c:axId val="377278480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77278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3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CAEBF04B-6BD3-4C39-A19D-BBCDD217E6BD}" type="datetimeFigureOut">
              <a:rPr lang="zh-CN" altLang="en-US"/>
              <a:pPr>
                <a:defRPr/>
              </a:pPr>
              <a:t>2020/5/10</a:t>
            </a:fld>
            <a:endParaRPr lang="zh-CN" altLang="en-US"/>
          </a:p>
        </p:txBody>
      </p:sp>
      <p:sp>
        <p:nvSpPr>
          <p:cNvPr id="23556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5125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5126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7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DBDDB3AF-B221-46E6-BA43-724E552F506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8602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9" name="备注占位符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458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/>
            <a:fld id="{A48049C6-E8C1-44EB-876B-919C38DFA6D1}" type="slidenum">
              <a:rPr lang="zh-CN" altLang="en-US" sz="1200">
                <a:solidFill>
                  <a:srgbClr val="000000"/>
                </a:solidFill>
              </a:rPr>
              <a:pPr algn="r"/>
              <a:t>1</a:t>
            </a:fld>
            <a:endParaRPr lang="zh-CN" altLang="en-US" sz="1200">
              <a:solidFill>
                <a:srgbClr val="0000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/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buFont typeface="Arial" charset="0"/>
              <a:buNone/>
            </a:pPr>
            <a:fld id="{980C96A9-FAFC-4F96-97EE-D805DC63BA89}" type="slidenum">
              <a:rPr lang="zh-CN" altLang="en-US" smtClean="0"/>
              <a:pPr>
                <a:buFont typeface="Arial" charset="0"/>
                <a:buNone/>
              </a:pPr>
              <a:t>11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590574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/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buFont typeface="Arial" charset="0"/>
              <a:buNone/>
            </a:pPr>
            <a:fld id="{980C96A9-FAFC-4F96-97EE-D805DC63BA89}" type="slidenum">
              <a:rPr lang="zh-CN" altLang="en-US" smtClean="0"/>
              <a:pPr>
                <a:buFont typeface="Arial" charset="0"/>
                <a:buNone/>
              </a:pPr>
              <a:t>12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596202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/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buFont typeface="Arial" charset="0"/>
              <a:buNone/>
            </a:pPr>
            <a:fld id="{980C96A9-FAFC-4F96-97EE-D805DC63BA89}" type="slidenum">
              <a:rPr lang="zh-CN" altLang="en-US" smtClean="0"/>
              <a:pPr>
                <a:buFont typeface="Arial" charset="0"/>
                <a:buNone/>
              </a:pPr>
              <a:t>13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239254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/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buFont typeface="Arial" charset="0"/>
              <a:buNone/>
            </a:pPr>
            <a:fld id="{980C96A9-FAFC-4F96-97EE-D805DC63BA89}" type="slidenum">
              <a:rPr lang="zh-CN" altLang="en-US" smtClean="0"/>
              <a:pPr>
                <a:buFont typeface="Arial" charset="0"/>
                <a:buNone/>
              </a:pPr>
              <a:t>14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6657524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+mn-cs"/>
              </a:rPr>
              <a:t>原因：每个人的评分习惯不同：有些人喜欢给高评分，比如满意给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+mn-cs"/>
              </a:rPr>
              <a:t>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+mn-cs"/>
              </a:rPr>
              <a:t>分，不满意给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+mn-cs"/>
              </a:rPr>
              <a:t>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+mn-cs"/>
              </a:rPr>
              <a:t>分；有些人则比较鲜明，满意给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+mn-cs"/>
              </a:rPr>
              <a:t>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+mn-cs"/>
              </a:rPr>
              <a:t>分，不满意给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+mn-cs"/>
              </a:rPr>
              <a:t>分。所以，用每个人减去均值后的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+mn-cs"/>
              </a:rPr>
              <a:t>偏差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+mn-cs"/>
              </a:rPr>
              <a:t>来衡量喜欢程度。</a:t>
            </a:r>
            <a:endParaRPr lang="zh-CN" altLang="en-US" dirty="0" smtClean="0"/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buFont typeface="Arial" charset="0"/>
              <a:buNone/>
            </a:pPr>
            <a:fld id="{980C96A9-FAFC-4F96-97EE-D805DC63BA89}" type="slidenum">
              <a:rPr lang="zh-CN" altLang="en-US" smtClean="0"/>
              <a:pPr>
                <a:buFont typeface="Arial" charset="0"/>
                <a:buNone/>
              </a:pPr>
              <a:t>15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7423081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/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buFont typeface="Arial" charset="0"/>
              <a:buNone/>
            </a:pPr>
            <a:fld id="{980C96A9-FAFC-4F96-97EE-D805DC63BA89}" type="slidenum">
              <a:rPr lang="zh-CN" altLang="en-US" smtClean="0"/>
              <a:pPr>
                <a:buFont typeface="Arial" charset="0"/>
                <a:buNone/>
              </a:pPr>
              <a:t>16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630289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/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buFont typeface="Arial" charset="0"/>
              <a:buNone/>
            </a:pPr>
            <a:fld id="{980C96A9-FAFC-4F96-97EE-D805DC63BA89}" type="slidenum">
              <a:rPr lang="zh-CN" altLang="en-US" smtClean="0"/>
              <a:pPr>
                <a:buFont typeface="Arial" charset="0"/>
                <a:buNone/>
              </a:pPr>
              <a:t>17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0389629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备注占位符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482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/>
            <a:fld id="{617D22D0-11D3-48FF-B729-B29BEC6FF627}" type="slidenum">
              <a:rPr lang="zh-CN" altLang="en-US" sz="1200">
                <a:solidFill>
                  <a:srgbClr val="000000"/>
                </a:solidFill>
              </a:rPr>
              <a:pPr algn="r"/>
              <a:t>18</a:t>
            </a:fld>
            <a:endParaRPr lang="zh-CN" altLang="en-US" sz="1200">
              <a:solidFill>
                <a:srgbClr val="0000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注意点：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一定是商品数目足够多，才需要推荐。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从海量的商品中选出你中意的商品。</a:t>
            </a:r>
            <a:r>
              <a:rPr lang="zh-CN" altLang="en-US" sz="1200" b="1" dirty="0" smtClean="0"/>
              <a:t>缓解信息过载</a:t>
            </a:r>
            <a:r>
              <a:rPr lang="zh-CN" altLang="en-US" sz="1200" dirty="0" smtClean="0"/>
              <a:t>问题；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商品数目少，不需要推荐。如叮咚买菜。</a:t>
            </a:r>
            <a:endParaRPr lang="en-US" altLang="zh-CN" dirty="0" smtClean="0"/>
          </a:p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DDB3AF-B221-46E6-BA43-724E552F506C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6594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 smtClean="0"/>
              <a:t>促销滞售的商品</a:t>
            </a:r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buFont typeface="Arial" charset="0"/>
              <a:buNone/>
            </a:pPr>
            <a:fld id="{79D86355-C150-4A6D-8028-6A19F79380B5}" type="slidenum">
              <a:rPr lang="zh-CN" altLang="en-US" smtClean="0"/>
              <a:pPr>
                <a:buFont typeface="Arial" charset="0"/>
                <a:buNone/>
              </a:pPr>
              <a:t>4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/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buFont typeface="Arial" charset="0"/>
              <a:buNone/>
            </a:pPr>
            <a:fld id="{980C96A9-FAFC-4F96-97EE-D805DC63BA89}" type="slidenum">
              <a:rPr lang="zh-CN" altLang="en-US" smtClean="0"/>
              <a:pPr>
                <a:buFont typeface="Arial" charset="0"/>
                <a:buNone/>
              </a:pPr>
              <a:t>5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270009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/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buFont typeface="Arial" charset="0"/>
              <a:buNone/>
            </a:pPr>
            <a:fld id="{980C96A9-FAFC-4F96-97EE-D805DC63BA89}" type="slidenum">
              <a:rPr lang="zh-CN" altLang="en-US" smtClean="0"/>
              <a:pPr>
                <a:buFont typeface="Arial" charset="0"/>
                <a:buNone/>
              </a:pPr>
              <a:t>6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131081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/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buFont typeface="Arial" charset="0"/>
              <a:buNone/>
            </a:pPr>
            <a:fld id="{980C96A9-FAFC-4F96-97EE-D805DC63BA89}" type="slidenum">
              <a:rPr lang="zh-CN" altLang="en-US" smtClean="0"/>
              <a:pPr>
                <a:buFont typeface="Arial" charset="0"/>
                <a:buNone/>
              </a:pPr>
              <a:t>7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/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buFont typeface="Arial" charset="0"/>
              <a:buNone/>
            </a:pPr>
            <a:fld id="{980C96A9-FAFC-4F96-97EE-D805DC63BA89}" type="slidenum">
              <a:rPr lang="zh-CN" altLang="en-US" smtClean="0"/>
              <a:pPr>
                <a:buFont typeface="Arial" charset="0"/>
                <a:buNone/>
              </a:pPr>
              <a:t>8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519407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/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buFont typeface="Arial" charset="0"/>
              <a:buNone/>
            </a:pPr>
            <a:fld id="{980C96A9-FAFC-4F96-97EE-D805DC63BA89}" type="slidenum">
              <a:rPr lang="zh-CN" altLang="en-US" smtClean="0"/>
              <a:pPr>
                <a:buFont typeface="Arial" charset="0"/>
                <a:buNone/>
              </a:pPr>
              <a:t>9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835923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+mn-cs"/>
              </a:rPr>
              <a:t>原因：每个人的评分习惯不同：有些人喜欢给高评分，比如满意给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+mn-cs"/>
              </a:rPr>
              <a:t>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+mn-cs"/>
              </a:rPr>
              <a:t>分，不满意给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+mn-cs"/>
              </a:rPr>
              <a:t>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+mn-cs"/>
              </a:rPr>
              <a:t>分；有些人则比较鲜明，满意给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+mn-cs"/>
              </a:rPr>
              <a:t>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+mn-cs"/>
              </a:rPr>
              <a:t>分，不满意给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+mn-cs"/>
              </a:rPr>
              <a:t>分。所以，用每个人减去均值后的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+mn-cs"/>
              </a:rPr>
              <a:t>偏差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+mn-cs"/>
              </a:rPr>
              <a:t>来衡量喜欢程度。</a:t>
            </a:r>
            <a:endParaRPr lang="zh-CN" altLang="en-US" dirty="0" smtClean="0"/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buFont typeface="Arial" charset="0"/>
              <a:buNone/>
            </a:pPr>
            <a:fld id="{980C96A9-FAFC-4F96-97EE-D805DC63BA89}" type="slidenum">
              <a:rPr lang="zh-CN" altLang="en-US" smtClean="0"/>
              <a:pPr>
                <a:buFont typeface="Arial" charset="0"/>
                <a:buNone/>
              </a:pPr>
              <a:t>10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187543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KSO_FD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5D5EE6-17AD-4A8B-9657-80213883DA84}" type="datetimeFigureOut">
              <a:rPr lang="zh-CN" altLang="en-US"/>
              <a:pPr>
                <a:defRPr/>
              </a:pPr>
              <a:t>2020/5/10</a:t>
            </a:fld>
            <a:endParaRPr lang="zh-CN" altLang="en-US"/>
          </a:p>
        </p:txBody>
      </p:sp>
      <p:sp>
        <p:nvSpPr>
          <p:cNvPr id="5" name="KSO_FT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KSO_FN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6FE330-1BC7-4248-AAFA-5FFBB658AA0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940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KSO_FD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DC75D0-1B9A-4C4C-9AA4-8AC113A615E4}" type="datetimeFigureOut">
              <a:rPr lang="zh-CN" altLang="en-US"/>
              <a:pPr>
                <a:defRPr/>
              </a:pPr>
              <a:t>2020/5/10</a:t>
            </a:fld>
            <a:endParaRPr lang="zh-CN" altLang="en-US"/>
          </a:p>
        </p:txBody>
      </p:sp>
      <p:sp>
        <p:nvSpPr>
          <p:cNvPr id="5" name="KSO_FT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KSO_FN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5840F5-8F49-463E-B93A-77493C72A6A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465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148638" y="196850"/>
            <a:ext cx="2592387" cy="62642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71475" y="196850"/>
            <a:ext cx="7624763" cy="62642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KSO_FD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9715CD-A4A8-492B-A1F9-EFD6761E8CDA}" type="datetimeFigureOut">
              <a:rPr lang="zh-CN" altLang="en-US"/>
              <a:pPr>
                <a:defRPr/>
              </a:pPr>
              <a:t>2020/5/10</a:t>
            </a:fld>
            <a:endParaRPr lang="zh-CN" altLang="en-US"/>
          </a:p>
        </p:txBody>
      </p:sp>
      <p:sp>
        <p:nvSpPr>
          <p:cNvPr id="5" name="KSO_FT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KSO_FN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E26FBC-BE0C-4137-B9F0-49C5C122BEC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620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KSO_FD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91E52E-D7CF-463D-9E79-DFD03A3D07D7}" type="datetimeFigureOut">
              <a:rPr lang="zh-CN" altLang="en-US"/>
              <a:pPr>
                <a:defRPr/>
              </a:pPr>
              <a:t>2020/5/10</a:t>
            </a:fld>
            <a:endParaRPr lang="zh-CN" altLang="en-US"/>
          </a:p>
        </p:txBody>
      </p:sp>
      <p:sp>
        <p:nvSpPr>
          <p:cNvPr id="5" name="KSO_FT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KSO_FN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203CC-CC53-4D2D-94C9-EEDFBC2F3D8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2729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KSO_FD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C75811-BB71-4887-AC78-1FF77A83F3E3}" type="datetimeFigureOut">
              <a:rPr lang="zh-CN" altLang="en-US"/>
              <a:pPr>
                <a:defRPr/>
              </a:pPr>
              <a:t>2020/5/10</a:t>
            </a:fld>
            <a:endParaRPr lang="zh-CN" altLang="en-US"/>
          </a:p>
        </p:txBody>
      </p:sp>
      <p:sp>
        <p:nvSpPr>
          <p:cNvPr id="5" name="KSO_FT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KSO_FN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47EED6-1149-4C6A-9122-7E510CE5AF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1570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KSO_FD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F58615-26A7-498E-BE2B-55384CF4058C}" type="datetimeFigureOut">
              <a:rPr lang="zh-CN" altLang="en-US"/>
              <a:pPr>
                <a:defRPr/>
              </a:pPr>
              <a:t>2020/5/10</a:t>
            </a:fld>
            <a:endParaRPr lang="zh-CN" altLang="en-US"/>
          </a:p>
        </p:txBody>
      </p:sp>
      <p:sp>
        <p:nvSpPr>
          <p:cNvPr id="5" name="KSO_FT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KSO_FN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1977D0-942C-44B1-9B23-308EC1A6555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6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71475" y="1054100"/>
            <a:ext cx="5108575" cy="54070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632450" y="1054100"/>
            <a:ext cx="5108575" cy="54070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KSO_FD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6F0A5E-D0A9-4FB0-8A14-B9C796B14BCB}" type="datetimeFigureOut">
              <a:rPr lang="zh-CN" altLang="en-US"/>
              <a:pPr>
                <a:defRPr/>
              </a:pPr>
              <a:t>2020/5/10</a:t>
            </a:fld>
            <a:endParaRPr lang="zh-CN" altLang="en-US"/>
          </a:p>
        </p:txBody>
      </p:sp>
      <p:sp>
        <p:nvSpPr>
          <p:cNvPr id="6" name="KSO_FT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KSO_FN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236C4C-5D5C-467E-A1F3-A0ED3F3A099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34750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KSO_FD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E664B4-5CC5-438E-9871-3E6F3BAB7508}" type="datetimeFigureOut">
              <a:rPr lang="zh-CN" altLang="en-US"/>
              <a:pPr>
                <a:defRPr/>
              </a:pPr>
              <a:t>2020/5/10</a:t>
            </a:fld>
            <a:endParaRPr lang="zh-CN" altLang="en-US"/>
          </a:p>
        </p:txBody>
      </p:sp>
      <p:sp>
        <p:nvSpPr>
          <p:cNvPr id="8" name="KSO_FT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KSO_FN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8B49DC-EEAB-43F9-8A80-E5CB3854258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8012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KSO_FD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979111-B163-4FD0-8853-A4FBA42D2E48}" type="datetimeFigureOut">
              <a:rPr lang="zh-CN" altLang="en-US"/>
              <a:pPr>
                <a:defRPr/>
              </a:pPr>
              <a:t>2020/5/10</a:t>
            </a:fld>
            <a:endParaRPr lang="zh-CN" altLang="en-US"/>
          </a:p>
        </p:txBody>
      </p:sp>
      <p:sp>
        <p:nvSpPr>
          <p:cNvPr id="4" name="KSO_FT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KSO_FN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9BB6B8-67E9-4EC0-BE8C-3928495AB4A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7645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859313-5B1B-4341-8CD6-DBAA70D3CAC8}" type="datetimeFigureOut">
              <a:rPr lang="zh-CN" altLang="en-US"/>
              <a:pPr>
                <a:defRPr/>
              </a:pPr>
              <a:t>2020/5/10</a:t>
            </a:fld>
            <a:endParaRPr lang="zh-CN" altLang="en-US"/>
          </a:p>
        </p:txBody>
      </p:sp>
      <p:sp>
        <p:nvSpPr>
          <p:cNvPr id="3" name="KSO_FT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KSO_FN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B5AE01-66C7-4DE4-AEFF-4D6F409A288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026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KSO_FD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69E026-4A54-4E01-86E1-02D1DED60007}" type="datetimeFigureOut">
              <a:rPr lang="zh-CN" altLang="en-US"/>
              <a:pPr>
                <a:defRPr/>
              </a:pPr>
              <a:t>2020/5/10</a:t>
            </a:fld>
            <a:endParaRPr lang="zh-CN" altLang="en-US"/>
          </a:p>
        </p:txBody>
      </p:sp>
      <p:sp>
        <p:nvSpPr>
          <p:cNvPr id="6" name="KSO_FT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KSO_FN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385638-6A3F-45D8-A64C-F8098BDC254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391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KSO_FD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C59F94-8C53-4275-93EC-564EEBDCB3CC}" type="datetimeFigureOut">
              <a:rPr lang="zh-CN" altLang="en-US"/>
              <a:pPr>
                <a:defRPr/>
              </a:pPr>
              <a:t>2020/5/10</a:t>
            </a:fld>
            <a:endParaRPr lang="zh-CN" altLang="en-US"/>
          </a:p>
        </p:txBody>
      </p:sp>
      <p:sp>
        <p:nvSpPr>
          <p:cNvPr id="5" name="KSO_FT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KSO_FN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2D8133-320E-422F-9587-728180FF915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6103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KSO_FD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261866-86F5-409A-9F31-6CA2D9E9C25B}" type="datetimeFigureOut">
              <a:rPr lang="zh-CN" altLang="en-US"/>
              <a:pPr>
                <a:defRPr/>
              </a:pPr>
              <a:t>2020/5/10</a:t>
            </a:fld>
            <a:endParaRPr lang="zh-CN" altLang="en-US"/>
          </a:p>
        </p:txBody>
      </p:sp>
      <p:sp>
        <p:nvSpPr>
          <p:cNvPr id="6" name="KSO_FT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KSO_FN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83F852-47E6-4C29-B833-490F6ABA9FA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055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KSO_FD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6CD5A8-5CEE-49FE-AC42-4C0B6AEF13A1}" type="datetimeFigureOut">
              <a:rPr lang="zh-CN" altLang="en-US"/>
              <a:pPr>
                <a:defRPr/>
              </a:pPr>
              <a:t>2020/5/10</a:t>
            </a:fld>
            <a:endParaRPr lang="zh-CN" altLang="en-US"/>
          </a:p>
        </p:txBody>
      </p:sp>
      <p:sp>
        <p:nvSpPr>
          <p:cNvPr id="5" name="KSO_FT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KSO_FN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527D67-66F8-4A62-8D73-22A2347FF9A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501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148638" y="196850"/>
            <a:ext cx="2592387" cy="62642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71475" y="196850"/>
            <a:ext cx="7624763" cy="62642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KSO_FD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83CE46-F3BE-45F7-B460-1FBC6BC86433}" type="datetimeFigureOut">
              <a:rPr lang="zh-CN" altLang="en-US"/>
              <a:pPr>
                <a:defRPr/>
              </a:pPr>
              <a:t>2020/5/10</a:t>
            </a:fld>
            <a:endParaRPr lang="zh-CN" altLang="en-US"/>
          </a:p>
        </p:txBody>
      </p:sp>
      <p:sp>
        <p:nvSpPr>
          <p:cNvPr id="5" name="KSO_FT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KSO_FN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EE40CB-4826-439B-B0F2-8E76C11BC2E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9994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5095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5031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125355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90778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2054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52218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915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KSO_FD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DD9736-8B6C-44DA-AE62-A272508D869D}" type="datetimeFigureOut">
              <a:rPr lang="zh-CN" altLang="en-US"/>
              <a:pPr>
                <a:defRPr/>
              </a:pPr>
              <a:t>2020/5/10</a:t>
            </a:fld>
            <a:endParaRPr lang="zh-CN" altLang="en-US"/>
          </a:p>
        </p:txBody>
      </p:sp>
      <p:sp>
        <p:nvSpPr>
          <p:cNvPr id="5" name="KSO_FT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KSO_FN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05A46F-FBC3-454D-923F-7A32FC9D1C6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749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31241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644873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1413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178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71475" y="1054100"/>
            <a:ext cx="5108575" cy="54070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632450" y="1054100"/>
            <a:ext cx="5108575" cy="54070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KSO_FD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4D4D7C-169B-4256-87B7-3BF4EE036EF0}" type="datetimeFigureOut">
              <a:rPr lang="zh-CN" altLang="en-US"/>
              <a:pPr>
                <a:defRPr/>
              </a:pPr>
              <a:t>2020/5/10</a:t>
            </a:fld>
            <a:endParaRPr lang="zh-CN" altLang="en-US"/>
          </a:p>
        </p:txBody>
      </p:sp>
      <p:sp>
        <p:nvSpPr>
          <p:cNvPr id="6" name="KSO_FT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KSO_FN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656C53-2542-44FD-AE88-64A63D1D0D0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754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KSO_FD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5AD100-F433-409A-947C-2E1B3970AEDC}" type="datetimeFigureOut">
              <a:rPr lang="zh-CN" altLang="en-US"/>
              <a:pPr>
                <a:defRPr/>
              </a:pPr>
              <a:t>2020/5/10</a:t>
            </a:fld>
            <a:endParaRPr lang="zh-CN" altLang="en-US"/>
          </a:p>
        </p:txBody>
      </p:sp>
      <p:sp>
        <p:nvSpPr>
          <p:cNvPr id="8" name="KSO_FT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KSO_FN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161C4F-0F28-47B0-8604-C017AF100B8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688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KSO_FD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7014E4-F856-4FD4-8F5B-9821B4B6D521}" type="datetimeFigureOut">
              <a:rPr lang="zh-CN" altLang="en-US"/>
              <a:pPr>
                <a:defRPr/>
              </a:pPr>
              <a:t>2020/5/10</a:t>
            </a:fld>
            <a:endParaRPr lang="zh-CN" altLang="en-US"/>
          </a:p>
        </p:txBody>
      </p:sp>
      <p:sp>
        <p:nvSpPr>
          <p:cNvPr id="4" name="KSO_FT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KSO_FN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8AC008-6D4C-4752-B567-3C6635D3EA9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502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3CFA29-F364-4F2D-BA3B-409636642525}" type="datetimeFigureOut">
              <a:rPr lang="zh-CN" altLang="en-US"/>
              <a:pPr>
                <a:defRPr/>
              </a:pPr>
              <a:t>2020/5/10</a:t>
            </a:fld>
            <a:endParaRPr lang="zh-CN" altLang="en-US"/>
          </a:p>
        </p:txBody>
      </p:sp>
      <p:sp>
        <p:nvSpPr>
          <p:cNvPr id="3" name="KSO_FT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KSO_FN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6D39A2-9542-4B35-AACE-438718825CF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357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KSO_FD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B990F9-B67A-4DE1-B47D-157077628B58}" type="datetimeFigureOut">
              <a:rPr lang="zh-CN" altLang="en-US"/>
              <a:pPr>
                <a:defRPr/>
              </a:pPr>
              <a:t>2020/5/10</a:t>
            </a:fld>
            <a:endParaRPr lang="zh-CN" altLang="en-US"/>
          </a:p>
        </p:txBody>
      </p:sp>
      <p:sp>
        <p:nvSpPr>
          <p:cNvPr id="6" name="KSO_FT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KSO_FN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09101C-790D-4532-AD2E-CB6D7EF562C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267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KSO_FD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83B02E-A040-444A-ADB7-70B2A9CA4160}" type="datetimeFigureOut">
              <a:rPr lang="zh-CN" altLang="en-US"/>
              <a:pPr>
                <a:defRPr/>
              </a:pPr>
              <a:t>2020/5/10</a:t>
            </a:fld>
            <a:endParaRPr lang="zh-CN" altLang="en-US"/>
          </a:p>
        </p:txBody>
      </p:sp>
      <p:sp>
        <p:nvSpPr>
          <p:cNvPr id="6" name="KSO_FT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KSO_FN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594A97-6B9A-4ACB-B032-DC1DBF4B369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141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"/>
          <a:stretch>
            <a:fillRect/>
          </a:stretch>
        </p:blipFill>
        <p:spPr bwMode="auto">
          <a:xfrm>
            <a:off x="-6350" y="0"/>
            <a:ext cx="122047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KSO_BT1"/>
          <p:cNvSpPr>
            <a:spLocks noGrp="1" noChangeArrowheads="1"/>
          </p:cNvSpPr>
          <p:nvPr>
            <p:ph type="title"/>
          </p:nvPr>
        </p:nvSpPr>
        <p:spPr bwMode="auto">
          <a:xfrm>
            <a:off x="452438" y="196850"/>
            <a:ext cx="853440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2052" name="KSO_BC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71475" y="1054100"/>
            <a:ext cx="10369550" cy="540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</p:txBody>
      </p:sp>
      <p:sp>
        <p:nvSpPr>
          <p:cNvPr id="2053" name="KSO_FD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 sz="1200">
                <a:solidFill>
                  <a:srgbClr val="919293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fld id="{AAD6BD83-97D1-46AD-8787-51B4813B85A6}" type="datetimeFigureOut">
              <a:rPr lang="zh-CN" altLang="en-US"/>
              <a:pPr>
                <a:defRPr/>
              </a:pPr>
              <a:t>2020/5/10</a:t>
            </a:fld>
            <a:endParaRPr lang="zh-CN" altLang="en-US"/>
          </a:p>
        </p:txBody>
      </p:sp>
      <p:sp>
        <p:nvSpPr>
          <p:cNvPr id="2054" name="KSO_FT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buFont typeface="Arial" pitchFamily="34" charset="0"/>
              <a:buNone/>
              <a:defRPr sz="1200">
                <a:solidFill>
                  <a:srgbClr val="919293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5" name="KSO_FN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200">
                <a:solidFill>
                  <a:srgbClr val="919293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fld id="{5629C097-1125-42D5-8484-CD1C50F8DBF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1A93C8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1A93C8"/>
          </a:solidFill>
          <a:latin typeface="Arial Black" pitchFamily="34" charset="0"/>
          <a:ea typeface="微软雅黑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1A93C8"/>
          </a:solidFill>
          <a:latin typeface="Arial Black" pitchFamily="34" charset="0"/>
          <a:ea typeface="微软雅黑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1A93C8"/>
          </a:solidFill>
          <a:latin typeface="Arial Black" pitchFamily="34" charset="0"/>
          <a:ea typeface="微软雅黑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1A93C8"/>
          </a:solidFill>
          <a:latin typeface="Arial Black" pitchFamily="34" charset="0"/>
          <a:ea typeface="微软雅黑" pitchFamily="34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1A93C8"/>
          </a:solidFill>
          <a:latin typeface="Arial Black" pitchFamily="34" charset="0"/>
          <a:ea typeface="微软雅黑" pitchFamily="34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1A93C8"/>
          </a:solidFill>
          <a:latin typeface="Arial Black" pitchFamily="34" charset="0"/>
          <a:ea typeface="微软雅黑" pitchFamily="34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1A93C8"/>
          </a:solidFill>
          <a:latin typeface="Arial Black" pitchFamily="34" charset="0"/>
          <a:ea typeface="微软雅黑" pitchFamily="34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1A93C8"/>
          </a:solidFill>
          <a:latin typeface="Arial Black" pitchFamily="34" charset="0"/>
          <a:ea typeface="微软雅黑" pitchFamily="34" charset="-122"/>
        </a:defRPr>
      </a:lvl9pPr>
    </p:titleStyle>
    <p:bodyStyle>
      <a:lvl1pPr marL="357188" indent="-357188" algn="just" rtl="0" eaLnBrk="0" fontAlgn="base" hangingPunct="0">
        <a:spcBef>
          <a:spcPts val="1800"/>
        </a:spcBef>
        <a:spcAft>
          <a:spcPct val="0"/>
        </a:spcAft>
        <a:buClr>
          <a:srgbClr val="1A93C8"/>
        </a:buClr>
        <a:buSzPct val="60000"/>
        <a:buFont typeface="Wingdings" pitchFamily="2" charset="2"/>
        <a:buChar char="m"/>
        <a:defRPr sz="2000">
          <a:solidFill>
            <a:srgbClr val="1A93C8"/>
          </a:solidFill>
          <a:latin typeface="+mn-lt"/>
          <a:ea typeface="+mn-ea"/>
          <a:cs typeface="+mn-cs"/>
        </a:defRPr>
      </a:lvl1pPr>
      <a:lvl2pPr marL="357188" indent="-357188" algn="just" rtl="0" eaLnBrk="0" fontAlgn="base" hangingPunct="0">
        <a:lnSpc>
          <a:spcPct val="130000"/>
        </a:lnSpc>
        <a:spcBef>
          <a:spcPct val="0"/>
        </a:spcBef>
        <a:spcAft>
          <a:spcPts val="600"/>
        </a:spcAft>
        <a:buClr>
          <a:srgbClr val="A1BBEE"/>
        </a:buClr>
        <a:buFont typeface="幼圆" pitchFamily="49" charset="-122"/>
        <a:buChar char=" "/>
        <a:defRPr sz="1600">
          <a:solidFill>
            <a:srgbClr val="7D7D7D"/>
          </a:solidFill>
          <a:latin typeface="幼圆" pitchFamily="1" charset="-122"/>
          <a:ea typeface="幼圆" pitchFamily="1" charset="-122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Calibri" pitchFamily="34" charset="0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"/>
          <a:stretch>
            <a:fillRect/>
          </a:stretch>
        </p:blipFill>
        <p:spPr bwMode="auto">
          <a:xfrm>
            <a:off x="-6350" y="0"/>
            <a:ext cx="122047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KSO_BT1"/>
          <p:cNvSpPr>
            <a:spLocks noGrp="1" noChangeArrowheads="1"/>
          </p:cNvSpPr>
          <p:nvPr>
            <p:ph type="title"/>
          </p:nvPr>
        </p:nvSpPr>
        <p:spPr bwMode="auto">
          <a:xfrm>
            <a:off x="452438" y="196850"/>
            <a:ext cx="853440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3076" name="KSO_BC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71475" y="1054100"/>
            <a:ext cx="10369550" cy="540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</p:txBody>
      </p:sp>
      <p:sp>
        <p:nvSpPr>
          <p:cNvPr id="3077" name="KSO_FD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 sz="1200">
                <a:solidFill>
                  <a:srgbClr val="919293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fld id="{ACE01FC3-143C-4F64-A3C1-12E401708C3A}" type="datetimeFigureOut">
              <a:rPr lang="zh-CN" altLang="en-US"/>
              <a:pPr>
                <a:defRPr/>
              </a:pPr>
              <a:t>2020/5/10</a:t>
            </a:fld>
            <a:endParaRPr lang="zh-CN" altLang="en-US"/>
          </a:p>
        </p:txBody>
      </p:sp>
      <p:sp>
        <p:nvSpPr>
          <p:cNvPr id="3078" name="KSO_FT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buFont typeface="Arial" pitchFamily="34" charset="0"/>
              <a:buNone/>
              <a:defRPr sz="1200">
                <a:solidFill>
                  <a:srgbClr val="919293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9" name="KSO_FN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200">
                <a:solidFill>
                  <a:srgbClr val="919293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fld id="{631B27B3-2560-4404-8C18-6DB0F2FC794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1A93C8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1A93C8"/>
          </a:solidFill>
          <a:latin typeface="Arial Black" pitchFamily="34" charset="0"/>
          <a:ea typeface="微软雅黑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1A93C8"/>
          </a:solidFill>
          <a:latin typeface="Arial Black" pitchFamily="34" charset="0"/>
          <a:ea typeface="微软雅黑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1A93C8"/>
          </a:solidFill>
          <a:latin typeface="Arial Black" pitchFamily="34" charset="0"/>
          <a:ea typeface="微软雅黑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1A93C8"/>
          </a:solidFill>
          <a:latin typeface="Arial Black" pitchFamily="34" charset="0"/>
          <a:ea typeface="微软雅黑" pitchFamily="34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1A93C8"/>
          </a:solidFill>
          <a:latin typeface="Arial Black" pitchFamily="34" charset="0"/>
          <a:ea typeface="微软雅黑" pitchFamily="34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1A93C8"/>
          </a:solidFill>
          <a:latin typeface="Arial Black" pitchFamily="34" charset="0"/>
          <a:ea typeface="微软雅黑" pitchFamily="34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1A93C8"/>
          </a:solidFill>
          <a:latin typeface="Arial Black" pitchFamily="34" charset="0"/>
          <a:ea typeface="微软雅黑" pitchFamily="34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1A93C8"/>
          </a:solidFill>
          <a:latin typeface="Arial Black" pitchFamily="34" charset="0"/>
          <a:ea typeface="微软雅黑" pitchFamily="34" charset="-122"/>
        </a:defRPr>
      </a:lvl9pPr>
    </p:titleStyle>
    <p:bodyStyle>
      <a:lvl1pPr marL="357188" indent="-357188" algn="just" rtl="0" eaLnBrk="0" fontAlgn="base" hangingPunct="0">
        <a:spcBef>
          <a:spcPts val="1800"/>
        </a:spcBef>
        <a:spcAft>
          <a:spcPct val="0"/>
        </a:spcAft>
        <a:buClr>
          <a:srgbClr val="1A93C8"/>
        </a:buClr>
        <a:buSzPct val="60000"/>
        <a:buFont typeface="Wingdings" pitchFamily="2" charset="2"/>
        <a:buChar char="m"/>
        <a:defRPr sz="2000">
          <a:solidFill>
            <a:srgbClr val="1A93C8"/>
          </a:solidFill>
          <a:latin typeface="+mn-lt"/>
          <a:ea typeface="+mn-ea"/>
          <a:cs typeface="+mn-cs"/>
        </a:defRPr>
      </a:lvl1pPr>
      <a:lvl2pPr marL="357188" indent="-357188" algn="just" rtl="0" eaLnBrk="0" fontAlgn="base" hangingPunct="0">
        <a:lnSpc>
          <a:spcPct val="130000"/>
        </a:lnSpc>
        <a:spcBef>
          <a:spcPct val="0"/>
        </a:spcBef>
        <a:spcAft>
          <a:spcPts val="600"/>
        </a:spcAft>
        <a:buClr>
          <a:srgbClr val="A1BBEE"/>
        </a:buClr>
        <a:buFont typeface="幼圆" pitchFamily="49" charset="-122"/>
        <a:buChar char=" "/>
        <a:defRPr sz="1600">
          <a:solidFill>
            <a:srgbClr val="7D7D7D"/>
          </a:solidFill>
          <a:latin typeface="幼圆" pitchFamily="1" charset="-122"/>
          <a:ea typeface="幼圆" pitchFamily="1" charset="-122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Calibri" pitchFamily="34" charset="0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 4"/>
          <p:cNvSpPr>
            <a:spLocks noChangeArrowheads="1"/>
          </p:cNvSpPr>
          <p:nvPr userDrawn="1"/>
        </p:nvSpPr>
        <p:spPr bwMode="auto">
          <a:xfrm>
            <a:off x="0" y="6288088"/>
            <a:ext cx="12192000" cy="485775"/>
          </a:xfrm>
          <a:prstGeom prst="rect">
            <a:avLst/>
          </a:prstGeom>
          <a:solidFill>
            <a:srgbClr val="00A5B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099" name="矩形 5"/>
          <p:cNvSpPr>
            <a:spLocks noChangeArrowheads="1"/>
          </p:cNvSpPr>
          <p:nvPr userDrawn="1"/>
        </p:nvSpPr>
        <p:spPr bwMode="auto">
          <a:xfrm>
            <a:off x="0" y="6773863"/>
            <a:ext cx="12192000" cy="84137"/>
          </a:xfrm>
          <a:prstGeom prst="rect">
            <a:avLst/>
          </a:prstGeom>
          <a:solidFill>
            <a:srgbClr val="23717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00" name="Rectangle 7"/>
          <p:cNvSpPr>
            <a:spLocks noChangeArrowheads="1"/>
          </p:cNvSpPr>
          <p:nvPr userDrawn="1"/>
        </p:nvSpPr>
        <p:spPr bwMode="auto">
          <a:xfrm>
            <a:off x="0" y="26988"/>
            <a:ext cx="261938" cy="6272212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zh-CN" altLang="en-US">
              <a:solidFill>
                <a:srgbClr val="000000"/>
              </a:solidFill>
              <a:sym typeface="宋体" pitchFamily="2" charset="-122"/>
            </a:endParaRPr>
          </a:p>
        </p:txBody>
      </p:sp>
      <p:sp>
        <p:nvSpPr>
          <p:cNvPr id="4101" name="文本框 41"/>
          <p:cNvSpPr txBox="1">
            <a:spLocks noChangeArrowheads="1"/>
          </p:cNvSpPr>
          <p:nvPr userDrawn="1"/>
        </p:nvSpPr>
        <p:spPr bwMode="auto">
          <a:xfrm>
            <a:off x="11241088" y="6365875"/>
            <a:ext cx="862012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Arial" pitchFamily="34" charset="0"/>
              <a:buNone/>
              <a:defRPr/>
            </a:pPr>
            <a:r>
              <a:rPr lang="zh-CN" altLang="en-US" sz="160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周秀泽</a:t>
            </a:r>
            <a:endParaRPr lang="zh-CN" altLang="en-US" smtClean="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944" r:id="rId3"/>
    <p:sldLayoutId id="2147483945" r:id="rId4"/>
    <p:sldLayoutId id="2147483946" r:id="rId5"/>
    <p:sldLayoutId id="2147483947" r:id="rId6"/>
    <p:sldLayoutId id="2147483948" r:id="rId7"/>
    <p:sldLayoutId id="2147483949" r:id="rId8"/>
    <p:sldLayoutId id="2147483950" r:id="rId9"/>
    <p:sldLayoutId id="2147483951" r:id="rId10"/>
    <p:sldLayoutId id="2147483952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png"/><Relationship Id="rId11" Type="http://schemas.openxmlformats.org/officeDocument/2006/relationships/image" Target="../media/image30.png"/><Relationship Id="rId5" Type="http://schemas.openxmlformats.org/officeDocument/2006/relationships/image" Target="../media/image10.png"/><Relationship Id="rId10" Type="http://schemas.openxmlformats.org/officeDocument/2006/relationships/image" Target="../media/image29.png"/><Relationship Id="rId4" Type="http://schemas.openxmlformats.org/officeDocument/2006/relationships/image" Target="../media/image9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Relationship Id="rId5" Type="http://schemas.openxmlformats.org/officeDocument/2006/relationships/chart" Target="../charts/char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副标题 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13" y="4968876"/>
            <a:ext cx="8016875" cy="87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extBox 1"/>
          <p:cNvSpPr txBox="1">
            <a:spLocks noChangeArrowheads="1"/>
          </p:cNvSpPr>
          <p:nvPr/>
        </p:nvSpPr>
        <p:spPr bwMode="auto">
          <a:xfrm>
            <a:off x="6223379" y="3367124"/>
            <a:ext cx="2008508" cy="572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rgbClr val="3D3F41"/>
                </a:solidFill>
                <a:latin typeface="Arial" charset="0"/>
                <a:ea typeface="微软雅黑" pitchFamily="34" charset="-122"/>
              </a:rPr>
              <a:t>——</a:t>
            </a:r>
            <a:r>
              <a:rPr lang="zh-CN" altLang="en-US" sz="2400" b="1" dirty="0">
                <a:solidFill>
                  <a:srgbClr val="3D3F41"/>
                </a:solidFill>
                <a:latin typeface="Arial" charset="0"/>
                <a:ea typeface="微软雅黑" pitchFamily="34" charset="-122"/>
              </a:rPr>
              <a:t>周秀泽</a:t>
            </a:r>
          </a:p>
        </p:txBody>
      </p:sp>
      <p:sp>
        <p:nvSpPr>
          <p:cNvPr id="6148" name="矩形 2"/>
          <p:cNvSpPr>
            <a:spLocks noChangeArrowheads="1"/>
          </p:cNvSpPr>
          <p:nvPr/>
        </p:nvSpPr>
        <p:spPr bwMode="auto">
          <a:xfrm>
            <a:off x="798513" y="2743201"/>
            <a:ext cx="617231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rgbClr val="2076B1"/>
                </a:solidFill>
                <a:latin typeface="Adobe 楷体 Std R" pitchFamily="18" charset="-122"/>
                <a:ea typeface="Adobe 楷体 Std R" pitchFamily="18" charset="-122"/>
              </a:rPr>
              <a:t>推荐系统</a:t>
            </a:r>
            <a:r>
              <a:rPr lang="zh-CN" altLang="en-US" sz="3600" b="1" dirty="0" smtClean="0">
                <a:solidFill>
                  <a:srgbClr val="2076B1"/>
                </a:solidFill>
                <a:latin typeface="Adobe 楷体 Std R" pitchFamily="18" charset="-122"/>
                <a:ea typeface="Adobe 楷体 Std R" pitchFamily="18" charset="-122"/>
              </a:rPr>
              <a:t>之近邻推荐</a:t>
            </a:r>
            <a:endParaRPr lang="zh-CN" altLang="en-US" sz="3200" b="1" dirty="0">
              <a:solidFill>
                <a:srgbClr val="2076B1"/>
              </a:solidFill>
              <a:latin typeface="Adobe 楷体 Std R" pitchFamily="18" charset="-122"/>
              <a:ea typeface="Adobe 楷体 Std R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/>
      <p:bldP spid="614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文本框 41"/>
          <p:cNvSpPr txBox="1">
            <a:spLocks noChangeArrowheads="1"/>
          </p:cNvSpPr>
          <p:nvPr/>
        </p:nvSpPr>
        <p:spPr bwMode="auto">
          <a:xfrm>
            <a:off x="11241088" y="6365875"/>
            <a:ext cx="862012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周秀泽</a:t>
            </a:r>
          </a:p>
        </p:txBody>
      </p:sp>
      <p:sp>
        <p:nvSpPr>
          <p:cNvPr id="13315" name="等腰三角形 16"/>
          <p:cNvSpPr>
            <a:spLocks noChangeArrowheads="1"/>
          </p:cNvSpPr>
          <p:nvPr/>
        </p:nvSpPr>
        <p:spPr bwMode="auto">
          <a:xfrm>
            <a:off x="2033588" y="1101725"/>
            <a:ext cx="487362" cy="300038"/>
          </a:xfrm>
          <a:prstGeom prst="triangle">
            <a:avLst>
              <a:gd name="adj" fmla="val 50000"/>
            </a:avLst>
          </a:prstGeom>
          <a:solidFill>
            <a:srgbClr val="2E75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316" name="直接连接符 9"/>
          <p:cNvSpPr>
            <a:spLocks noChangeShapeType="1"/>
          </p:cNvSpPr>
          <p:nvPr/>
        </p:nvSpPr>
        <p:spPr bwMode="auto">
          <a:xfrm flipH="1">
            <a:off x="838200" y="1012825"/>
            <a:ext cx="3363913" cy="17463"/>
          </a:xfrm>
          <a:prstGeom prst="line">
            <a:avLst/>
          </a:prstGeom>
          <a:noFill/>
          <a:ln w="57150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7" name="Rectangle 7"/>
          <p:cNvSpPr>
            <a:spLocks noChangeArrowheads="1"/>
          </p:cNvSpPr>
          <p:nvPr/>
        </p:nvSpPr>
        <p:spPr bwMode="auto">
          <a:xfrm>
            <a:off x="260350" y="909638"/>
            <a:ext cx="603250" cy="211137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zh-CN" altLang="en-US">
              <a:solidFill>
                <a:srgbClr val="000000"/>
              </a:solidFill>
              <a:sym typeface="宋体" pitchFamily="2" charset="-122"/>
            </a:endParaRPr>
          </a:p>
        </p:txBody>
      </p:sp>
      <p:grpSp>
        <p:nvGrpSpPr>
          <p:cNvPr id="13318" name="组合 1"/>
          <p:cNvGrpSpPr>
            <a:grpSpLocks/>
          </p:cNvGrpSpPr>
          <p:nvPr/>
        </p:nvGrpSpPr>
        <p:grpSpPr bwMode="auto">
          <a:xfrm>
            <a:off x="936625" y="1473201"/>
            <a:ext cx="10763250" cy="4699000"/>
            <a:chOff x="0" y="0"/>
            <a:chExt cx="10763250" cy="4723050"/>
          </a:xfrm>
        </p:grpSpPr>
        <p:sp>
          <p:nvSpPr>
            <p:cNvPr id="13321" name="Rectangle 7"/>
            <p:cNvSpPr>
              <a:spLocks noChangeArrowheads="1"/>
            </p:cNvSpPr>
            <p:nvPr/>
          </p:nvSpPr>
          <p:spPr bwMode="auto">
            <a:xfrm>
              <a:off x="0" y="0"/>
              <a:ext cx="10763250" cy="47230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8204" name="矩形 1"/>
            <p:cNvSpPr>
              <a:spLocks noChangeArrowheads="1"/>
            </p:cNvSpPr>
            <p:nvPr/>
          </p:nvSpPr>
          <p:spPr bwMode="auto">
            <a:xfrm>
              <a:off x="12700" y="60584"/>
              <a:ext cx="10744200" cy="804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342900" indent="-342900">
                <a:lnSpc>
                  <a:spcPct val="120000"/>
                </a:lnSpc>
                <a:buFont typeface="Wingdings" pitchFamily="2" charset="2"/>
                <a:buChar char="l"/>
                <a:defRPr/>
              </a:pPr>
              <a:endParaRPr lang="en-US" altLang="zh-CN" sz="2400" dirty="0">
                <a:ea typeface="宋体" charset="-122"/>
              </a:endParaRPr>
            </a:p>
          </p:txBody>
        </p:sp>
      </p:grpSp>
      <p:sp>
        <p:nvSpPr>
          <p:cNvPr id="13319" name="TextBox 12"/>
          <p:cNvSpPr txBox="1">
            <a:spLocks noChangeArrowheads="1"/>
          </p:cNvSpPr>
          <p:nvPr/>
        </p:nvSpPr>
        <p:spPr bwMode="auto">
          <a:xfrm>
            <a:off x="5607050" y="6386513"/>
            <a:ext cx="533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 smtClean="0">
                <a:solidFill>
                  <a:schemeClr val="bg1"/>
                </a:solidFill>
              </a:rPr>
              <a:t>5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320" name="文本框 38"/>
          <p:cNvSpPr txBox="1">
            <a:spLocks noChangeArrowheads="1"/>
          </p:cNvSpPr>
          <p:nvPr/>
        </p:nvSpPr>
        <p:spPr bwMode="auto">
          <a:xfrm>
            <a:off x="1020763" y="463550"/>
            <a:ext cx="34464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solidFill>
                  <a:srgbClr val="2E75B6"/>
                </a:solidFill>
                <a:latin typeface="微软雅黑" pitchFamily="34" charset="-122"/>
                <a:ea typeface="微软雅黑" pitchFamily="34" charset="-122"/>
              </a:rPr>
              <a:t>评分预测</a:t>
            </a:r>
            <a:endParaRPr lang="zh-CN" altLang="en-US" sz="2400" dirty="0">
              <a:solidFill>
                <a:srgbClr val="2E75B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90957" y="2270136"/>
            <a:ext cx="2610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当选择</a:t>
            </a:r>
            <a:r>
              <a:rPr lang="en-US" altLang="zh-CN" dirty="0"/>
              <a:t>1</a:t>
            </a:r>
            <a:r>
              <a:rPr lang="zh-CN" altLang="en-US" dirty="0"/>
              <a:t>个近邻的时</a:t>
            </a:r>
            <a:r>
              <a:rPr lang="zh-CN" altLang="en-US" dirty="0" smtClean="0"/>
              <a:t>候：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445" y="2319254"/>
            <a:ext cx="762000" cy="29527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090957" y="2763935"/>
            <a:ext cx="2610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当选择</a:t>
            </a:r>
            <a:r>
              <a:rPr lang="en-US" altLang="zh-CN" dirty="0"/>
              <a:t>2</a:t>
            </a:r>
            <a:r>
              <a:rPr lang="zh-CN" altLang="en-US" dirty="0"/>
              <a:t>个近邻的时</a:t>
            </a:r>
            <a:r>
              <a:rPr lang="zh-CN" altLang="en-US" dirty="0" smtClean="0"/>
              <a:t>候：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445" y="2674417"/>
            <a:ext cx="2076450" cy="4381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0488" y="1489641"/>
            <a:ext cx="2371725" cy="6858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49325" y="1595993"/>
            <a:ext cx="3012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仅考</a:t>
            </a:r>
            <a:r>
              <a:rPr lang="zh-CN" altLang="en-US" dirty="0"/>
              <a:t>虑用户间的相似</a:t>
            </a:r>
            <a:r>
              <a:rPr lang="zh-CN" altLang="en-US" dirty="0" smtClean="0"/>
              <a:t>度：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82675" y="3430090"/>
            <a:ext cx="189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考虑偏置项：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1325" y="3201658"/>
            <a:ext cx="3371850" cy="7905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90957" y="4057055"/>
            <a:ext cx="2594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当选择</a:t>
            </a:r>
            <a:r>
              <a:rPr lang="en-US" altLang="zh-CN" dirty="0"/>
              <a:t>1</a:t>
            </a:r>
            <a:r>
              <a:rPr lang="zh-CN" altLang="en-US" dirty="0"/>
              <a:t>个近邻的时</a:t>
            </a:r>
            <a:r>
              <a:rPr lang="zh-CN" altLang="en-US" dirty="0" smtClean="0"/>
              <a:t>候：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090957" y="4514122"/>
            <a:ext cx="26100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当选</a:t>
            </a:r>
            <a:r>
              <a:rPr lang="zh-CN" altLang="en-US" dirty="0" smtClean="0"/>
              <a:t>择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</a:t>
            </a:r>
            <a:r>
              <a:rPr lang="zh-CN" altLang="en-US" dirty="0"/>
              <a:t>近邻的时候：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090957" y="4973829"/>
            <a:ext cx="2610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当选</a:t>
            </a:r>
            <a:r>
              <a:rPr lang="zh-CN" altLang="en-US" dirty="0" smtClean="0"/>
              <a:t>择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</a:t>
            </a:r>
            <a:r>
              <a:rPr lang="zh-CN" altLang="en-US" dirty="0"/>
              <a:t>近邻的时候：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090957" y="5435839"/>
            <a:ext cx="2610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当选</a:t>
            </a:r>
            <a:r>
              <a:rPr lang="zh-CN" altLang="en-US" dirty="0" smtClean="0"/>
              <a:t>择</a:t>
            </a:r>
            <a:r>
              <a:rPr lang="en-US" altLang="zh-CN" dirty="0" smtClean="0"/>
              <a:t>4</a:t>
            </a:r>
            <a:r>
              <a:rPr lang="zh-CN" altLang="en-US" dirty="0" smtClean="0"/>
              <a:t>个</a:t>
            </a:r>
            <a:r>
              <a:rPr lang="zh-CN" altLang="en-US" dirty="0"/>
              <a:t>近邻的时候：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0180" y="4070271"/>
            <a:ext cx="2009775" cy="3429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0180" y="4491209"/>
            <a:ext cx="2971800" cy="39052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40180" y="5009401"/>
            <a:ext cx="3667125" cy="36195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0180" y="5442789"/>
            <a:ext cx="465772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225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4" grpId="0"/>
      <p:bldP spid="6" grpId="0"/>
      <p:bldP spid="8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文本框 41"/>
          <p:cNvSpPr txBox="1">
            <a:spLocks noChangeArrowheads="1"/>
          </p:cNvSpPr>
          <p:nvPr/>
        </p:nvSpPr>
        <p:spPr bwMode="auto">
          <a:xfrm>
            <a:off x="11241088" y="6365875"/>
            <a:ext cx="862012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周秀泽</a:t>
            </a:r>
          </a:p>
        </p:txBody>
      </p:sp>
      <p:sp>
        <p:nvSpPr>
          <p:cNvPr id="13315" name="等腰三角形 16"/>
          <p:cNvSpPr>
            <a:spLocks noChangeArrowheads="1"/>
          </p:cNvSpPr>
          <p:nvPr/>
        </p:nvSpPr>
        <p:spPr bwMode="auto">
          <a:xfrm>
            <a:off x="2033588" y="1101725"/>
            <a:ext cx="487362" cy="300038"/>
          </a:xfrm>
          <a:prstGeom prst="triangle">
            <a:avLst>
              <a:gd name="adj" fmla="val 50000"/>
            </a:avLst>
          </a:prstGeom>
          <a:solidFill>
            <a:srgbClr val="2E75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316" name="直接连接符 9"/>
          <p:cNvSpPr>
            <a:spLocks noChangeShapeType="1"/>
          </p:cNvSpPr>
          <p:nvPr/>
        </p:nvSpPr>
        <p:spPr bwMode="auto">
          <a:xfrm flipH="1">
            <a:off x="838200" y="1012825"/>
            <a:ext cx="3363913" cy="17463"/>
          </a:xfrm>
          <a:prstGeom prst="line">
            <a:avLst/>
          </a:prstGeom>
          <a:noFill/>
          <a:ln w="57150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7" name="Rectangle 7"/>
          <p:cNvSpPr>
            <a:spLocks noChangeArrowheads="1"/>
          </p:cNvSpPr>
          <p:nvPr/>
        </p:nvSpPr>
        <p:spPr bwMode="auto">
          <a:xfrm>
            <a:off x="260350" y="909638"/>
            <a:ext cx="603250" cy="211137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zh-CN" altLang="en-US">
              <a:solidFill>
                <a:srgbClr val="000000"/>
              </a:solidFill>
              <a:sym typeface="宋体" pitchFamily="2" charset="-122"/>
            </a:endParaRPr>
          </a:p>
        </p:txBody>
      </p:sp>
      <p:grpSp>
        <p:nvGrpSpPr>
          <p:cNvPr id="13318" name="组合 1"/>
          <p:cNvGrpSpPr>
            <a:grpSpLocks/>
          </p:cNvGrpSpPr>
          <p:nvPr/>
        </p:nvGrpSpPr>
        <p:grpSpPr bwMode="auto">
          <a:xfrm>
            <a:off x="936625" y="1889125"/>
            <a:ext cx="10763250" cy="2970213"/>
            <a:chOff x="0" y="0"/>
            <a:chExt cx="10763250" cy="4723050"/>
          </a:xfrm>
        </p:grpSpPr>
        <p:sp>
          <p:nvSpPr>
            <p:cNvPr id="13321" name="Rectangle 7"/>
            <p:cNvSpPr>
              <a:spLocks noChangeArrowheads="1"/>
            </p:cNvSpPr>
            <p:nvPr/>
          </p:nvSpPr>
          <p:spPr bwMode="auto">
            <a:xfrm>
              <a:off x="0" y="0"/>
              <a:ext cx="10763250" cy="47230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8204" name="矩形 1"/>
            <p:cNvSpPr>
              <a:spLocks noChangeArrowheads="1"/>
            </p:cNvSpPr>
            <p:nvPr/>
          </p:nvSpPr>
          <p:spPr bwMode="auto">
            <a:xfrm>
              <a:off x="12700" y="60584"/>
              <a:ext cx="10744200" cy="804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342900" indent="-342900">
                <a:lnSpc>
                  <a:spcPct val="120000"/>
                </a:lnSpc>
                <a:buFont typeface="Wingdings" pitchFamily="2" charset="2"/>
                <a:buChar char="l"/>
                <a:defRPr/>
              </a:pPr>
              <a:endParaRPr lang="en-US" altLang="zh-CN" sz="2400" dirty="0">
                <a:ea typeface="宋体" charset="-122"/>
              </a:endParaRPr>
            </a:p>
          </p:txBody>
        </p:sp>
      </p:grpSp>
      <p:sp>
        <p:nvSpPr>
          <p:cNvPr id="13319" name="TextBox 12"/>
          <p:cNvSpPr txBox="1">
            <a:spLocks noChangeArrowheads="1"/>
          </p:cNvSpPr>
          <p:nvPr/>
        </p:nvSpPr>
        <p:spPr bwMode="auto">
          <a:xfrm>
            <a:off x="5607050" y="6386513"/>
            <a:ext cx="533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 smtClean="0">
                <a:solidFill>
                  <a:schemeClr val="bg1"/>
                </a:solidFill>
              </a:rPr>
              <a:t>5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320" name="文本框 38"/>
          <p:cNvSpPr txBox="1">
            <a:spLocks noChangeArrowheads="1"/>
          </p:cNvSpPr>
          <p:nvPr/>
        </p:nvSpPr>
        <p:spPr bwMode="auto">
          <a:xfrm>
            <a:off x="1020763" y="463550"/>
            <a:ext cx="34464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solidFill>
                  <a:srgbClr val="2E75B6"/>
                </a:solidFill>
                <a:latin typeface="微软雅黑" pitchFamily="34" charset="-122"/>
                <a:ea typeface="微软雅黑" pitchFamily="34" charset="-122"/>
              </a:rPr>
              <a:t>存在的问题</a:t>
            </a:r>
            <a:endParaRPr lang="zh-CN" altLang="en-US" sz="2400" dirty="0">
              <a:solidFill>
                <a:srgbClr val="2E75B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20763" y="2034218"/>
            <a:ext cx="9648795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lphaLcPeriod"/>
            </a:pPr>
            <a:r>
              <a:rPr lang="zh-CN" altLang="en-US" dirty="0" smtClean="0"/>
              <a:t>数</a:t>
            </a:r>
            <a:r>
              <a:rPr lang="zh-CN" altLang="en-US" dirty="0"/>
              <a:t>据稀疏性问</a:t>
            </a:r>
            <a:r>
              <a:rPr lang="zh-CN" altLang="en-US" dirty="0" smtClean="0"/>
              <a:t>题</a:t>
            </a:r>
            <a:endParaRPr lang="en-US" altLang="zh-CN" dirty="0" smtClean="0"/>
          </a:p>
          <a:p>
            <a:r>
              <a:rPr lang="zh-CN" altLang="en-US" dirty="0"/>
              <a:t>几百万、几千万甚至上亿的商品中，用户只有几百条评分记录，用户之间的重叠的商品较</a:t>
            </a:r>
            <a:r>
              <a:rPr lang="zh-CN" altLang="en-US" dirty="0" smtClean="0"/>
              <a:t>少。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/>
              <a:t>b. </a:t>
            </a:r>
            <a:r>
              <a:rPr lang="zh-CN" altLang="en-US" dirty="0"/>
              <a:t>计算代</a:t>
            </a:r>
            <a:r>
              <a:rPr lang="zh-CN" altLang="en-US" dirty="0" smtClean="0"/>
              <a:t>价</a:t>
            </a:r>
            <a:endParaRPr lang="en-US" altLang="zh-CN" dirty="0" smtClean="0"/>
          </a:p>
          <a:p>
            <a:r>
              <a:rPr lang="zh-CN" altLang="en-US" dirty="0"/>
              <a:t>千万、甚至上亿的用户之间两两计算相似度，代价大。</a:t>
            </a:r>
          </a:p>
        </p:txBody>
      </p:sp>
    </p:spTree>
    <p:extLst>
      <p:ext uri="{BB962C8B-B14F-4D97-AF65-F5344CB8AC3E}">
        <p14:creationId xmlns:p14="http://schemas.microsoft.com/office/powerpoint/2010/main" val="20527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文本框 41"/>
          <p:cNvSpPr txBox="1">
            <a:spLocks noChangeArrowheads="1"/>
          </p:cNvSpPr>
          <p:nvPr/>
        </p:nvSpPr>
        <p:spPr bwMode="auto">
          <a:xfrm>
            <a:off x="11241088" y="6365875"/>
            <a:ext cx="862012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周秀泽</a:t>
            </a:r>
          </a:p>
        </p:txBody>
      </p:sp>
      <p:sp>
        <p:nvSpPr>
          <p:cNvPr id="13315" name="等腰三角形 16"/>
          <p:cNvSpPr>
            <a:spLocks noChangeArrowheads="1"/>
          </p:cNvSpPr>
          <p:nvPr/>
        </p:nvSpPr>
        <p:spPr bwMode="auto">
          <a:xfrm>
            <a:off x="2033588" y="1101725"/>
            <a:ext cx="487362" cy="300038"/>
          </a:xfrm>
          <a:prstGeom prst="triangle">
            <a:avLst>
              <a:gd name="adj" fmla="val 50000"/>
            </a:avLst>
          </a:prstGeom>
          <a:solidFill>
            <a:srgbClr val="2E75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316" name="直接连接符 9"/>
          <p:cNvSpPr>
            <a:spLocks noChangeShapeType="1"/>
          </p:cNvSpPr>
          <p:nvPr/>
        </p:nvSpPr>
        <p:spPr bwMode="auto">
          <a:xfrm flipH="1">
            <a:off x="838200" y="1012825"/>
            <a:ext cx="3363913" cy="17463"/>
          </a:xfrm>
          <a:prstGeom prst="line">
            <a:avLst/>
          </a:prstGeom>
          <a:noFill/>
          <a:ln w="57150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7" name="Rectangle 7"/>
          <p:cNvSpPr>
            <a:spLocks noChangeArrowheads="1"/>
          </p:cNvSpPr>
          <p:nvPr/>
        </p:nvSpPr>
        <p:spPr bwMode="auto">
          <a:xfrm>
            <a:off x="260350" y="909638"/>
            <a:ext cx="603250" cy="211137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zh-CN" altLang="en-US">
              <a:solidFill>
                <a:srgbClr val="000000"/>
              </a:solidFill>
              <a:sym typeface="宋体" pitchFamily="2" charset="-122"/>
            </a:endParaRPr>
          </a:p>
        </p:txBody>
      </p:sp>
      <p:grpSp>
        <p:nvGrpSpPr>
          <p:cNvPr id="13318" name="组合 1"/>
          <p:cNvGrpSpPr>
            <a:grpSpLocks/>
          </p:cNvGrpSpPr>
          <p:nvPr/>
        </p:nvGrpSpPr>
        <p:grpSpPr bwMode="auto">
          <a:xfrm>
            <a:off x="936625" y="1889125"/>
            <a:ext cx="10763250" cy="2970213"/>
            <a:chOff x="0" y="0"/>
            <a:chExt cx="10763250" cy="4723050"/>
          </a:xfrm>
        </p:grpSpPr>
        <p:sp>
          <p:nvSpPr>
            <p:cNvPr id="13321" name="Rectangle 7"/>
            <p:cNvSpPr>
              <a:spLocks noChangeArrowheads="1"/>
            </p:cNvSpPr>
            <p:nvPr/>
          </p:nvSpPr>
          <p:spPr bwMode="auto">
            <a:xfrm>
              <a:off x="0" y="0"/>
              <a:ext cx="10763250" cy="47230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8204" name="矩形 1"/>
            <p:cNvSpPr>
              <a:spLocks noChangeArrowheads="1"/>
            </p:cNvSpPr>
            <p:nvPr/>
          </p:nvSpPr>
          <p:spPr bwMode="auto">
            <a:xfrm>
              <a:off x="12700" y="60584"/>
              <a:ext cx="10744200" cy="804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342900" indent="-342900">
                <a:lnSpc>
                  <a:spcPct val="120000"/>
                </a:lnSpc>
                <a:buFont typeface="Wingdings" pitchFamily="2" charset="2"/>
                <a:buChar char="l"/>
                <a:defRPr/>
              </a:pPr>
              <a:endParaRPr lang="en-US" altLang="zh-CN" sz="2400" dirty="0">
                <a:ea typeface="宋体" charset="-122"/>
              </a:endParaRPr>
            </a:p>
          </p:txBody>
        </p:sp>
      </p:grpSp>
      <p:sp>
        <p:nvSpPr>
          <p:cNvPr id="13319" name="TextBox 12"/>
          <p:cNvSpPr txBox="1">
            <a:spLocks noChangeArrowheads="1"/>
          </p:cNvSpPr>
          <p:nvPr/>
        </p:nvSpPr>
        <p:spPr bwMode="auto">
          <a:xfrm>
            <a:off x="5607050" y="6386513"/>
            <a:ext cx="533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 smtClean="0">
                <a:solidFill>
                  <a:schemeClr val="bg1"/>
                </a:solidFill>
              </a:rPr>
              <a:t>5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320" name="文本框 38"/>
          <p:cNvSpPr txBox="1">
            <a:spLocks noChangeArrowheads="1"/>
          </p:cNvSpPr>
          <p:nvPr/>
        </p:nvSpPr>
        <p:spPr bwMode="auto">
          <a:xfrm>
            <a:off x="1020763" y="463550"/>
            <a:ext cx="34464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dirty="0" smtClean="0">
                <a:solidFill>
                  <a:srgbClr val="2E75B6"/>
                </a:solidFill>
                <a:latin typeface="微软雅黑" pitchFamily="34" charset="-122"/>
                <a:ea typeface="微软雅黑" pitchFamily="34" charset="-122"/>
              </a:rPr>
              <a:t>03 </a:t>
            </a:r>
            <a:r>
              <a:rPr lang="zh-CN" altLang="en-US" sz="2400" dirty="0" smtClean="0">
                <a:solidFill>
                  <a:srgbClr val="2E75B6"/>
                </a:solidFill>
                <a:latin typeface="微软雅黑" pitchFamily="34" charset="-122"/>
                <a:ea typeface="微软雅黑" pitchFamily="34" charset="-122"/>
              </a:rPr>
              <a:t>基</a:t>
            </a:r>
            <a:r>
              <a:rPr lang="zh-CN" altLang="en-US" sz="2400" dirty="0" smtClean="0">
                <a:solidFill>
                  <a:srgbClr val="2E75B6"/>
                </a:solidFill>
                <a:latin typeface="微软雅黑" pitchFamily="34" charset="-122"/>
                <a:ea typeface="微软雅黑" pitchFamily="34" charset="-122"/>
              </a:rPr>
              <a:t>于商品的</a:t>
            </a:r>
            <a:r>
              <a:rPr lang="zh-CN" altLang="en-US" sz="2400" dirty="0">
                <a:solidFill>
                  <a:srgbClr val="2E75B6"/>
                </a:solidFill>
                <a:latin typeface="微软雅黑" pitchFamily="34" charset="-122"/>
                <a:ea typeface="微软雅黑" pitchFamily="34" charset="-122"/>
              </a:rPr>
              <a:t>近邻推荐</a:t>
            </a:r>
          </a:p>
          <a:p>
            <a:pPr eaLnBrk="1" hangingPunct="1"/>
            <a:endParaRPr lang="zh-CN" altLang="en-US" sz="2400" dirty="0">
              <a:solidFill>
                <a:srgbClr val="2E75B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936625" y="1876592"/>
            <a:ext cx="102981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核心思想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：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用户喜欢的东西总在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一定的范围内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，喜欢的商品总是与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以前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购买的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非常相关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。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936625" y="2756861"/>
            <a:ext cx="944278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步骤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：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历史评分信息 —&gt;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物品的相关性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 —&gt; 未知商品的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K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个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有评分的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近邻 —&gt; 计算评分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367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文本框 41"/>
          <p:cNvSpPr txBox="1">
            <a:spLocks noChangeArrowheads="1"/>
          </p:cNvSpPr>
          <p:nvPr/>
        </p:nvSpPr>
        <p:spPr bwMode="auto">
          <a:xfrm>
            <a:off x="11241088" y="6365875"/>
            <a:ext cx="862012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周秀泽</a:t>
            </a:r>
          </a:p>
        </p:txBody>
      </p:sp>
      <p:sp>
        <p:nvSpPr>
          <p:cNvPr id="13315" name="等腰三角形 16"/>
          <p:cNvSpPr>
            <a:spLocks noChangeArrowheads="1"/>
          </p:cNvSpPr>
          <p:nvPr/>
        </p:nvSpPr>
        <p:spPr bwMode="auto">
          <a:xfrm>
            <a:off x="2033588" y="1101725"/>
            <a:ext cx="487362" cy="300038"/>
          </a:xfrm>
          <a:prstGeom prst="triangle">
            <a:avLst>
              <a:gd name="adj" fmla="val 50000"/>
            </a:avLst>
          </a:prstGeom>
          <a:solidFill>
            <a:srgbClr val="2E75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316" name="直接连接符 9"/>
          <p:cNvSpPr>
            <a:spLocks noChangeShapeType="1"/>
          </p:cNvSpPr>
          <p:nvPr/>
        </p:nvSpPr>
        <p:spPr bwMode="auto">
          <a:xfrm flipH="1">
            <a:off x="838200" y="1012825"/>
            <a:ext cx="3363913" cy="17463"/>
          </a:xfrm>
          <a:prstGeom prst="line">
            <a:avLst/>
          </a:prstGeom>
          <a:noFill/>
          <a:ln w="57150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7" name="Rectangle 7"/>
          <p:cNvSpPr>
            <a:spLocks noChangeArrowheads="1"/>
          </p:cNvSpPr>
          <p:nvPr/>
        </p:nvSpPr>
        <p:spPr bwMode="auto">
          <a:xfrm>
            <a:off x="260350" y="909638"/>
            <a:ext cx="603250" cy="211137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zh-CN" altLang="en-US">
              <a:solidFill>
                <a:srgbClr val="000000"/>
              </a:solidFill>
              <a:sym typeface="宋体" pitchFamily="2" charset="-122"/>
            </a:endParaRPr>
          </a:p>
        </p:txBody>
      </p:sp>
      <p:sp>
        <p:nvSpPr>
          <p:cNvPr id="13319" name="TextBox 12"/>
          <p:cNvSpPr txBox="1">
            <a:spLocks noChangeArrowheads="1"/>
          </p:cNvSpPr>
          <p:nvPr/>
        </p:nvSpPr>
        <p:spPr bwMode="auto">
          <a:xfrm>
            <a:off x="5607050" y="6386513"/>
            <a:ext cx="533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 smtClean="0">
                <a:solidFill>
                  <a:schemeClr val="bg1"/>
                </a:solidFill>
              </a:rPr>
              <a:t>5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320" name="文本框 38"/>
          <p:cNvSpPr txBox="1">
            <a:spLocks noChangeArrowheads="1"/>
          </p:cNvSpPr>
          <p:nvPr/>
        </p:nvSpPr>
        <p:spPr bwMode="auto">
          <a:xfrm>
            <a:off x="1020763" y="463550"/>
            <a:ext cx="34464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solidFill>
                  <a:srgbClr val="2E75B6"/>
                </a:solidFill>
                <a:latin typeface="微软雅黑" pitchFamily="34" charset="-122"/>
                <a:ea typeface="微软雅黑" pitchFamily="34" charset="-122"/>
              </a:rPr>
              <a:t>示例</a:t>
            </a:r>
            <a:endParaRPr lang="zh-CN" altLang="en-US" sz="2400" dirty="0">
              <a:solidFill>
                <a:srgbClr val="2E75B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21096"/>
              </p:ext>
            </p:extLst>
          </p:nvPr>
        </p:nvGraphicFramePr>
        <p:xfrm>
          <a:off x="863600" y="1672166"/>
          <a:ext cx="6966858" cy="3442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144919119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60527314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701974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74563213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238229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96995801"/>
                    </a:ext>
                  </a:extLst>
                </a:gridCol>
              </a:tblGrid>
              <a:tr h="149965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015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小红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5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3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?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943162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小橙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3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3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3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527365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小黄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3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3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5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937037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小绿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3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3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5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4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173891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小青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5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5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840280762"/>
                  </a:ext>
                </a:extLst>
              </a:tr>
            </a:tbl>
          </a:graphicData>
        </a:graphic>
      </p:graphicFrame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26" y="1777239"/>
            <a:ext cx="971873" cy="137182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441" y="1792852"/>
            <a:ext cx="939672" cy="135620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225" y="1792852"/>
            <a:ext cx="908049" cy="134250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385" y="1792852"/>
            <a:ext cx="915983" cy="135620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546" y="1777239"/>
            <a:ext cx="917457" cy="1353496"/>
          </a:xfrm>
          <a:prstGeom prst="rect">
            <a:avLst/>
          </a:prstGeom>
        </p:spPr>
      </p:pic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6607695"/>
              </p:ext>
            </p:extLst>
          </p:nvPr>
        </p:nvGraphicFramePr>
        <p:xfrm>
          <a:off x="863600" y="5235611"/>
          <a:ext cx="6966858" cy="388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155301991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19675867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58908882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6108861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81977302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7723686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effectLst/>
                        </a:rPr>
                        <a:t>均值</a:t>
                      </a:r>
                      <a:endParaRPr lang="zh-CN" altLang="en-US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3.2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3.0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3.2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3.4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effectLst/>
                        </a:rPr>
                        <a:t>3.25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686329725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8095569" y="1672166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商品的均</a:t>
            </a:r>
            <a:r>
              <a:rPr lang="zh-CN" altLang="en-US" dirty="0" smtClean="0"/>
              <a:t>值：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2012" y="2057607"/>
            <a:ext cx="1390650" cy="5905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2012" y="3240170"/>
            <a:ext cx="1733550" cy="40957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433307" y="274499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预测评分：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8105999" y="4028524"/>
            <a:ext cx="1627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考虑偏置</a:t>
            </a:r>
            <a:r>
              <a:rPr lang="zh-CN" altLang="en-US" dirty="0" smtClean="0"/>
              <a:t>项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82012" y="4523698"/>
            <a:ext cx="2295525" cy="5334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290946" y="522283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预测评分：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77237" y="5643949"/>
            <a:ext cx="3590925" cy="476250"/>
          </a:xfrm>
          <a:prstGeom prst="rect">
            <a:avLst/>
          </a:prstGeom>
        </p:spPr>
      </p:pic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893483"/>
              </p:ext>
            </p:extLst>
          </p:nvPr>
        </p:nvGraphicFramePr>
        <p:xfrm>
          <a:off x="838200" y="5811888"/>
          <a:ext cx="6966858" cy="388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89971846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83672330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13545974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35454659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00192188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29598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effectLst/>
                        </a:rPr>
                        <a:t>偏置＋均值</a:t>
                      </a:r>
                      <a:endParaRPr lang="zh-CN" altLang="en-US" sz="1400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  <a:effectLst/>
                        </a:rPr>
                        <a:t>4.05</a:t>
                      </a:r>
                      <a:endParaRPr lang="en-US" altLang="zh-CN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229398723"/>
                  </a:ext>
                </a:extLst>
              </a:tr>
            </a:tbl>
          </a:graphicData>
        </a:graphic>
      </p:graphicFrame>
      <p:sp>
        <p:nvSpPr>
          <p:cNvPr id="21" name="矩形 20"/>
          <p:cNvSpPr/>
          <p:nvPr/>
        </p:nvSpPr>
        <p:spPr bwMode="auto">
          <a:xfrm>
            <a:off x="6657975" y="3562350"/>
            <a:ext cx="1147083" cy="1552575"/>
          </a:xfrm>
          <a:prstGeom prst="rect">
            <a:avLst/>
          </a:prstGeom>
          <a:noFill/>
          <a:ln w="603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6657975" y="5253424"/>
            <a:ext cx="1147083" cy="390525"/>
          </a:xfrm>
          <a:prstGeom prst="rect">
            <a:avLst/>
          </a:prstGeom>
          <a:noFill/>
          <a:ln w="603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2233450" y="5269984"/>
            <a:ext cx="733424" cy="322180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33" name="椭圆 32"/>
          <p:cNvSpPr/>
          <p:nvPr/>
        </p:nvSpPr>
        <p:spPr bwMode="auto">
          <a:xfrm>
            <a:off x="2233450" y="3219000"/>
            <a:ext cx="733424" cy="322180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30" name="右弧形箭头 29"/>
          <p:cNvSpPr/>
          <p:nvPr/>
        </p:nvSpPr>
        <p:spPr bwMode="auto">
          <a:xfrm>
            <a:off x="2966874" y="3336717"/>
            <a:ext cx="433551" cy="2187360"/>
          </a:xfrm>
          <a:prstGeom prst="curved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42" name="椭圆 41"/>
          <p:cNvSpPr/>
          <p:nvPr/>
        </p:nvSpPr>
        <p:spPr bwMode="auto">
          <a:xfrm>
            <a:off x="3386524" y="5269984"/>
            <a:ext cx="733424" cy="322180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43" name="椭圆 42"/>
          <p:cNvSpPr/>
          <p:nvPr/>
        </p:nvSpPr>
        <p:spPr bwMode="auto">
          <a:xfrm>
            <a:off x="3386524" y="3219000"/>
            <a:ext cx="733424" cy="322180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44" name="右弧形箭头 43"/>
          <p:cNvSpPr/>
          <p:nvPr/>
        </p:nvSpPr>
        <p:spPr bwMode="auto">
          <a:xfrm>
            <a:off x="4119948" y="3336717"/>
            <a:ext cx="433551" cy="2187360"/>
          </a:xfrm>
          <a:prstGeom prst="curved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45" name="椭圆 44"/>
          <p:cNvSpPr/>
          <p:nvPr/>
        </p:nvSpPr>
        <p:spPr bwMode="auto">
          <a:xfrm>
            <a:off x="4539598" y="5268332"/>
            <a:ext cx="733424" cy="322180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46" name="椭圆 45"/>
          <p:cNvSpPr/>
          <p:nvPr/>
        </p:nvSpPr>
        <p:spPr bwMode="auto">
          <a:xfrm>
            <a:off x="4539598" y="3217348"/>
            <a:ext cx="733424" cy="322180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47" name="右弧形箭头 46"/>
          <p:cNvSpPr/>
          <p:nvPr/>
        </p:nvSpPr>
        <p:spPr bwMode="auto">
          <a:xfrm>
            <a:off x="5273022" y="3335065"/>
            <a:ext cx="433551" cy="2187360"/>
          </a:xfrm>
          <a:prstGeom prst="curved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48" name="椭圆 47"/>
          <p:cNvSpPr/>
          <p:nvPr/>
        </p:nvSpPr>
        <p:spPr bwMode="auto">
          <a:xfrm>
            <a:off x="5719084" y="5253424"/>
            <a:ext cx="733424" cy="322180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49" name="椭圆 48"/>
          <p:cNvSpPr/>
          <p:nvPr/>
        </p:nvSpPr>
        <p:spPr bwMode="auto">
          <a:xfrm>
            <a:off x="5719084" y="3202440"/>
            <a:ext cx="733424" cy="322180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50" name="右弧形箭头 49"/>
          <p:cNvSpPr/>
          <p:nvPr/>
        </p:nvSpPr>
        <p:spPr bwMode="auto">
          <a:xfrm>
            <a:off x="6452508" y="3320157"/>
            <a:ext cx="433551" cy="2187360"/>
          </a:xfrm>
          <a:prstGeom prst="curved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34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1" grpId="0"/>
      <p:bldP spid="21" grpId="0" animBg="1"/>
      <p:bldP spid="31" grpId="0" animBg="1"/>
      <p:bldP spid="22" grpId="0" animBg="1"/>
      <p:bldP spid="33" grpId="0" animBg="1"/>
      <p:bldP spid="30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文本框 41"/>
          <p:cNvSpPr txBox="1">
            <a:spLocks noChangeArrowheads="1"/>
          </p:cNvSpPr>
          <p:nvPr/>
        </p:nvSpPr>
        <p:spPr bwMode="auto">
          <a:xfrm>
            <a:off x="11241088" y="6365875"/>
            <a:ext cx="862012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周秀泽</a:t>
            </a:r>
          </a:p>
        </p:txBody>
      </p:sp>
      <p:sp>
        <p:nvSpPr>
          <p:cNvPr id="13315" name="等腰三角形 16"/>
          <p:cNvSpPr>
            <a:spLocks noChangeArrowheads="1"/>
          </p:cNvSpPr>
          <p:nvPr/>
        </p:nvSpPr>
        <p:spPr bwMode="auto">
          <a:xfrm>
            <a:off x="2033588" y="1101725"/>
            <a:ext cx="487362" cy="300038"/>
          </a:xfrm>
          <a:prstGeom prst="triangle">
            <a:avLst>
              <a:gd name="adj" fmla="val 50000"/>
            </a:avLst>
          </a:prstGeom>
          <a:solidFill>
            <a:srgbClr val="2E75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316" name="直接连接符 9"/>
          <p:cNvSpPr>
            <a:spLocks noChangeShapeType="1"/>
          </p:cNvSpPr>
          <p:nvPr/>
        </p:nvSpPr>
        <p:spPr bwMode="auto">
          <a:xfrm flipH="1">
            <a:off x="838200" y="1012825"/>
            <a:ext cx="3363913" cy="17463"/>
          </a:xfrm>
          <a:prstGeom prst="line">
            <a:avLst/>
          </a:prstGeom>
          <a:noFill/>
          <a:ln w="57150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7" name="Rectangle 7"/>
          <p:cNvSpPr>
            <a:spLocks noChangeArrowheads="1"/>
          </p:cNvSpPr>
          <p:nvPr/>
        </p:nvSpPr>
        <p:spPr bwMode="auto">
          <a:xfrm>
            <a:off x="260350" y="909638"/>
            <a:ext cx="603250" cy="211137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zh-CN" altLang="en-US">
              <a:solidFill>
                <a:srgbClr val="000000"/>
              </a:solidFill>
              <a:sym typeface="宋体" pitchFamily="2" charset="-122"/>
            </a:endParaRPr>
          </a:p>
        </p:txBody>
      </p:sp>
      <p:grpSp>
        <p:nvGrpSpPr>
          <p:cNvPr id="13318" name="组合 1"/>
          <p:cNvGrpSpPr>
            <a:grpSpLocks/>
          </p:cNvGrpSpPr>
          <p:nvPr/>
        </p:nvGrpSpPr>
        <p:grpSpPr bwMode="auto">
          <a:xfrm>
            <a:off x="552450" y="1401762"/>
            <a:ext cx="11550649" cy="4853123"/>
            <a:chOff x="0" y="0"/>
            <a:chExt cx="10763250" cy="4723050"/>
          </a:xfrm>
        </p:grpSpPr>
        <p:sp>
          <p:nvSpPr>
            <p:cNvPr id="13321" name="Rectangle 7"/>
            <p:cNvSpPr>
              <a:spLocks noChangeArrowheads="1"/>
            </p:cNvSpPr>
            <p:nvPr/>
          </p:nvSpPr>
          <p:spPr bwMode="auto">
            <a:xfrm>
              <a:off x="0" y="0"/>
              <a:ext cx="10763250" cy="47230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8204" name="矩形 1"/>
            <p:cNvSpPr>
              <a:spLocks noChangeArrowheads="1"/>
            </p:cNvSpPr>
            <p:nvPr/>
          </p:nvSpPr>
          <p:spPr bwMode="auto">
            <a:xfrm>
              <a:off x="12700" y="60584"/>
              <a:ext cx="10744200" cy="804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342900" indent="-342900">
                <a:lnSpc>
                  <a:spcPct val="120000"/>
                </a:lnSpc>
                <a:buFont typeface="Wingdings" pitchFamily="2" charset="2"/>
                <a:buChar char="l"/>
                <a:defRPr/>
              </a:pPr>
              <a:endParaRPr lang="en-US" altLang="zh-CN" sz="2400" dirty="0">
                <a:ea typeface="宋体" charset="-122"/>
              </a:endParaRPr>
            </a:p>
          </p:txBody>
        </p:sp>
      </p:grpSp>
      <p:sp>
        <p:nvSpPr>
          <p:cNvPr id="13319" name="TextBox 12"/>
          <p:cNvSpPr txBox="1">
            <a:spLocks noChangeArrowheads="1"/>
          </p:cNvSpPr>
          <p:nvPr/>
        </p:nvSpPr>
        <p:spPr bwMode="auto">
          <a:xfrm>
            <a:off x="5607050" y="6386513"/>
            <a:ext cx="533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 smtClean="0">
                <a:solidFill>
                  <a:schemeClr val="bg1"/>
                </a:solidFill>
              </a:rPr>
              <a:t>5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320" name="文本框 38"/>
          <p:cNvSpPr txBox="1">
            <a:spLocks noChangeArrowheads="1"/>
          </p:cNvSpPr>
          <p:nvPr/>
        </p:nvSpPr>
        <p:spPr bwMode="auto">
          <a:xfrm>
            <a:off x="1020763" y="463550"/>
            <a:ext cx="34464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solidFill>
                  <a:srgbClr val="2E75B6"/>
                </a:solidFill>
                <a:latin typeface="微软雅黑" pitchFamily="34" charset="-122"/>
                <a:ea typeface="微软雅黑" pitchFamily="34" charset="-122"/>
              </a:rPr>
              <a:t>相似度计算</a:t>
            </a:r>
            <a:endParaRPr lang="zh-CN" altLang="en-US" sz="2400" dirty="0">
              <a:solidFill>
                <a:srgbClr val="2E75B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44525" y="1448259"/>
            <a:ext cx="3968750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 b="1" dirty="0">
                <a:solidFill>
                  <a:srgbClr val="333333"/>
                </a:solidFill>
                <a:latin typeface="Arial" panose="020B0604020202020204" pitchFamily="34" charset="0"/>
                <a:ea typeface="Open Sans"/>
              </a:rPr>
              <a:t>Cosine </a:t>
            </a:r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  <a:ea typeface="Open Sans"/>
              </a:rPr>
              <a:t>相似度</a:t>
            </a: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44525" y="2723701"/>
            <a:ext cx="576600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200" dirty="0">
                <a:solidFill>
                  <a:srgbClr val="333333"/>
                </a:solidFill>
                <a:ea typeface="Open Sans"/>
              </a:rPr>
              <a:t>拯救大兵瑞恩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（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a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）和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肖申克的救赎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（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b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）之间的相似度：</a:t>
            </a:r>
            <a:r>
              <a:rPr kumimoji="0" lang="zh-CN" altLang="zh-CN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733879"/>
              </p:ext>
            </p:extLst>
          </p:nvPr>
        </p:nvGraphicFramePr>
        <p:xfrm>
          <a:off x="644525" y="3832502"/>
          <a:ext cx="7145742" cy="2344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957">
                  <a:extLst>
                    <a:ext uri="{9D8B030D-6E8A-4147-A177-3AD203B41FA5}">
                      <a16:colId xmlns:a16="http://schemas.microsoft.com/office/drawing/2014/main" val="3722592792"/>
                    </a:ext>
                  </a:extLst>
                </a:gridCol>
                <a:gridCol w="1190957">
                  <a:extLst>
                    <a:ext uri="{9D8B030D-6E8A-4147-A177-3AD203B41FA5}">
                      <a16:colId xmlns:a16="http://schemas.microsoft.com/office/drawing/2014/main" val="3109225800"/>
                    </a:ext>
                  </a:extLst>
                </a:gridCol>
                <a:gridCol w="1190957">
                  <a:extLst>
                    <a:ext uri="{9D8B030D-6E8A-4147-A177-3AD203B41FA5}">
                      <a16:colId xmlns:a16="http://schemas.microsoft.com/office/drawing/2014/main" val="3357444339"/>
                    </a:ext>
                  </a:extLst>
                </a:gridCol>
                <a:gridCol w="1190957">
                  <a:extLst>
                    <a:ext uri="{9D8B030D-6E8A-4147-A177-3AD203B41FA5}">
                      <a16:colId xmlns:a16="http://schemas.microsoft.com/office/drawing/2014/main" val="1590938809"/>
                    </a:ext>
                  </a:extLst>
                </a:gridCol>
                <a:gridCol w="1190957">
                  <a:extLst>
                    <a:ext uri="{9D8B030D-6E8A-4147-A177-3AD203B41FA5}">
                      <a16:colId xmlns:a16="http://schemas.microsoft.com/office/drawing/2014/main" val="3935214911"/>
                    </a:ext>
                  </a:extLst>
                </a:gridCol>
                <a:gridCol w="1190957">
                  <a:extLst>
                    <a:ext uri="{9D8B030D-6E8A-4147-A177-3AD203B41FA5}">
                      <a16:colId xmlns:a16="http://schemas.microsoft.com/office/drawing/2014/main" val="1759079632"/>
                    </a:ext>
                  </a:extLst>
                </a:gridCol>
              </a:tblGrid>
              <a:tr h="409424"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effectLst/>
                        </a:rPr>
                        <a:t>拯救大兵瑞恩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effectLst/>
                        </a:rPr>
                        <a:t>千与千寻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>
                          <a:effectLst/>
                        </a:rPr>
                        <a:t>机器人瓦里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effectLst/>
                        </a:rPr>
                        <a:t>泰坦尼克号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effectLst/>
                        </a:rPr>
                        <a:t>肖申克的救赎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485483036"/>
                  </a:ext>
                </a:extLst>
              </a:tr>
              <a:tr h="40942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effectLst/>
                        </a:rPr>
                        <a:t>拯救大兵瑞恩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effectLst/>
                        </a:rPr>
                        <a:t>1.00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effectLst/>
                        </a:rPr>
                        <a:t>0.78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effectLst/>
                        </a:rPr>
                        <a:t>0.82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effectLst/>
                        </a:rPr>
                        <a:t>0.94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effectLst/>
                        </a:rPr>
                        <a:t>0.99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959685653"/>
                  </a:ext>
                </a:extLst>
              </a:tr>
              <a:tr h="29318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effectLst/>
                        </a:rPr>
                        <a:t>千与千寻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effectLst/>
                        </a:rPr>
                        <a:t>0.78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effectLst/>
                        </a:rPr>
                        <a:t>1.00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effectLst/>
                        </a:rPr>
                        <a:t>0.94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effectLst/>
                        </a:rPr>
                        <a:t>0.85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effectLst/>
                        </a:rPr>
                        <a:t>0.74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725962774"/>
                  </a:ext>
                </a:extLst>
              </a:tr>
              <a:tr h="40942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effectLst/>
                        </a:rPr>
                        <a:t>机器人瓦里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effectLst/>
                        </a:rPr>
                        <a:t>0.82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effectLst/>
                        </a:rPr>
                        <a:t>0.94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effectLst/>
                        </a:rPr>
                        <a:t>1.00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effectLst/>
                        </a:rPr>
                        <a:t>0.78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effectLst/>
                        </a:rPr>
                        <a:t>0.72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614820274"/>
                  </a:ext>
                </a:extLst>
              </a:tr>
              <a:tr h="40942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effectLst/>
                        </a:rPr>
                        <a:t>泰坦尼克号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effectLst/>
                        </a:rPr>
                        <a:t>0.94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effectLst/>
                        </a:rPr>
                        <a:t>0.85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effectLst/>
                        </a:rPr>
                        <a:t>0.78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effectLst/>
                        </a:rPr>
                        <a:t>1.00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effectLst/>
                        </a:rPr>
                        <a:t>0.94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250338572"/>
                  </a:ext>
                </a:extLst>
              </a:tr>
              <a:tr h="40942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effectLst/>
                        </a:rPr>
                        <a:t>肖申克的救赎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effectLst/>
                        </a:rPr>
                        <a:t>0.99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effectLst/>
                        </a:rPr>
                        <a:t>0.74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effectLst/>
                        </a:rPr>
                        <a:t>0.72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effectLst/>
                        </a:rPr>
                        <a:t>0.94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effectLst/>
                        </a:rPr>
                        <a:t>1.00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951068165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25" y="1889400"/>
            <a:ext cx="3781425" cy="7905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25" y="3020492"/>
            <a:ext cx="428625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8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文本框 41"/>
          <p:cNvSpPr txBox="1">
            <a:spLocks noChangeArrowheads="1"/>
          </p:cNvSpPr>
          <p:nvPr/>
        </p:nvSpPr>
        <p:spPr bwMode="auto">
          <a:xfrm>
            <a:off x="11241088" y="6365875"/>
            <a:ext cx="862012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周秀泽</a:t>
            </a:r>
          </a:p>
        </p:txBody>
      </p:sp>
      <p:sp>
        <p:nvSpPr>
          <p:cNvPr id="13315" name="等腰三角形 16"/>
          <p:cNvSpPr>
            <a:spLocks noChangeArrowheads="1"/>
          </p:cNvSpPr>
          <p:nvPr/>
        </p:nvSpPr>
        <p:spPr bwMode="auto">
          <a:xfrm>
            <a:off x="2033588" y="1101725"/>
            <a:ext cx="487362" cy="300038"/>
          </a:xfrm>
          <a:prstGeom prst="triangle">
            <a:avLst>
              <a:gd name="adj" fmla="val 50000"/>
            </a:avLst>
          </a:prstGeom>
          <a:solidFill>
            <a:srgbClr val="2E75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316" name="直接连接符 9"/>
          <p:cNvSpPr>
            <a:spLocks noChangeShapeType="1"/>
          </p:cNvSpPr>
          <p:nvPr/>
        </p:nvSpPr>
        <p:spPr bwMode="auto">
          <a:xfrm flipH="1">
            <a:off x="838200" y="1012825"/>
            <a:ext cx="3363913" cy="17463"/>
          </a:xfrm>
          <a:prstGeom prst="line">
            <a:avLst/>
          </a:prstGeom>
          <a:noFill/>
          <a:ln w="57150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7" name="Rectangle 7"/>
          <p:cNvSpPr>
            <a:spLocks noChangeArrowheads="1"/>
          </p:cNvSpPr>
          <p:nvPr/>
        </p:nvSpPr>
        <p:spPr bwMode="auto">
          <a:xfrm>
            <a:off x="260350" y="909638"/>
            <a:ext cx="603250" cy="211137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zh-CN" altLang="en-US">
              <a:solidFill>
                <a:srgbClr val="000000"/>
              </a:solidFill>
              <a:sym typeface="宋体" pitchFamily="2" charset="-122"/>
            </a:endParaRPr>
          </a:p>
        </p:txBody>
      </p:sp>
      <p:grpSp>
        <p:nvGrpSpPr>
          <p:cNvPr id="13318" name="组合 1"/>
          <p:cNvGrpSpPr>
            <a:grpSpLocks/>
          </p:cNvGrpSpPr>
          <p:nvPr/>
        </p:nvGrpSpPr>
        <p:grpSpPr bwMode="auto">
          <a:xfrm>
            <a:off x="936625" y="1473201"/>
            <a:ext cx="10763250" cy="4699000"/>
            <a:chOff x="0" y="0"/>
            <a:chExt cx="10763250" cy="4723050"/>
          </a:xfrm>
        </p:grpSpPr>
        <p:sp>
          <p:nvSpPr>
            <p:cNvPr id="13321" name="Rectangle 7"/>
            <p:cNvSpPr>
              <a:spLocks noChangeArrowheads="1"/>
            </p:cNvSpPr>
            <p:nvPr/>
          </p:nvSpPr>
          <p:spPr bwMode="auto">
            <a:xfrm>
              <a:off x="0" y="0"/>
              <a:ext cx="10763250" cy="47230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8204" name="矩形 1"/>
            <p:cNvSpPr>
              <a:spLocks noChangeArrowheads="1"/>
            </p:cNvSpPr>
            <p:nvPr/>
          </p:nvSpPr>
          <p:spPr bwMode="auto">
            <a:xfrm>
              <a:off x="12700" y="60584"/>
              <a:ext cx="10744200" cy="804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342900" indent="-342900">
                <a:lnSpc>
                  <a:spcPct val="120000"/>
                </a:lnSpc>
                <a:buFont typeface="Wingdings" pitchFamily="2" charset="2"/>
                <a:buChar char="l"/>
                <a:defRPr/>
              </a:pPr>
              <a:endParaRPr lang="en-US" altLang="zh-CN" sz="2400" dirty="0">
                <a:ea typeface="宋体" charset="-122"/>
              </a:endParaRPr>
            </a:p>
          </p:txBody>
        </p:sp>
      </p:grpSp>
      <p:sp>
        <p:nvSpPr>
          <p:cNvPr id="13319" name="TextBox 12"/>
          <p:cNvSpPr txBox="1">
            <a:spLocks noChangeArrowheads="1"/>
          </p:cNvSpPr>
          <p:nvPr/>
        </p:nvSpPr>
        <p:spPr bwMode="auto">
          <a:xfrm>
            <a:off x="5607050" y="6386513"/>
            <a:ext cx="533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 smtClean="0">
                <a:solidFill>
                  <a:schemeClr val="bg1"/>
                </a:solidFill>
              </a:rPr>
              <a:t>5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320" name="文本框 38"/>
          <p:cNvSpPr txBox="1">
            <a:spLocks noChangeArrowheads="1"/>
          </p:cNvSpPr>
          <p:nvPr/>
        </p:nvSpPr>
        <p:spPr bwMode="auto">
          <a:xfrm>
            <a:off x="1020763" y="463550"/>
            <a:ext cx="34464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solidFill>
                  <a:srgbClr val="2E75B6"/>
                </a:solidFill>
                <a:latin typeface="微软雅黑" pitchFamily="34" charset="-122"/>
                <a:ea typeface="微软雅黑" pitchFamily="34" charset="-122"/>
              </a:rPr>
              <a:t>评分预测</a:t>
            </a:r>
            <a:endParaRPr lang="zh-CN" altLang="en-US" sz="2400" dirty="0">
              <a:solidFill>
                <a:srgbClr val="2E75B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90957" y="2270136"/>
            <a:ext cx="2610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当选择</a:t>
            </a:r>
            <a:r>
              <a:rPr lang="en-US" altLang="zh-CN" dirty="0"/>
              <a:t>1</a:t>
            </a:r>
            <a:r>
              <a:rPr lang="zh-CN" altLang="en-US" dirty="0"/>
              <a:t>个近邻的时</a:t>
            </a:r>
            <a:r>
              <a:rPr lang="zh-CN" altLang="en-US" dirty="0" smtClean="0"/>
              <a:t>候：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090957" y="2763935"/>
            <a:ext cx="2610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当选择</a:t>
            </a:r>
            <a:r>
              <a:rPr lang="en-US" altLang="zh-CN" dirty="0"/>
              <a:t>2</a:t>
            </a:r>
            <a:r>
              <a:rPr lang="zh-CN" altLang="en-US" dirty="0"/>
              <a:t>个近邻的时</a:t>
            </a:r>
            <a:r>
              <a:rPr lang="zh-CN" altLang="en-US" dirty="0" smtClean="0"/>
              <a:t>候：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949325" y="1595993"/>
            <a:ext cx="3012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仅考虑商品间</a:t>
            </a:r>
            <a:r>
              <a:rPr lang="zh-CN" altLang="en-US" dirty="0"/>
              <a:t>的相似</a:t>
            </a:r>
            <a:r>
              <a:rPr lang="zh-CN" altLang="en-US" dirty="0" smtClean="0"/>
              <a:t>度：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82675" y="3430090"/>
            <a:ext cx="189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考虑偏置项：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0957" y="4057055"/>
            <a:ext cx="2594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当选择</a:t>
            </a:r>
            <a:r>
              <a:rPr lang="en-US" altLang="zh-CN" dirty="0"/>
              <a:t>1</a:t>
            </a:r>
            <a:r>
              <a:rPr lang="zh-CN" altLang="en-US" dirty="0"/>
              <a:t>个近邻的时</a:t>
            </a:r>
            <a:r>
              <a:rPr lang="zh-CN" altLang="en-US" dirty="0" smtClean="0"/>
              <a:t>候：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090957" y="4514122"/>
            <a:ext cx="26100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当选</a:t>
            </a:r>
            <a:r>
              <a:rPr lang="zh-CN" altLang="en-US" dirty="0" smtClean="0"/>
              <a:t>择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</a:t>
            </a:r>
            <a:r>
              <a:rPr lang="zh-CN" altLang="en-US" dirty="0"/>
              <a:t>近邻的时候：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090957" y="4973829"/>
            <a:ext cx="2610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当选</a:t>
            </a:r>
            <a:r>
              <a:rPr lang="zh-CN" altLang="en-US" dirty="0" smtClean="0"/>
              <a:t>择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</a:t>
            </a:r>
            <a:r>
              <a:rPr lang="zh-CN" altLang="en-US" dirty="0"/>
              <a:t>近邻的时候：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090957" y="5435839"/>
            <a:ext cx="2610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当选</a:t>
            </a:r>
            <a:r>
              <a:rPr lang="zh-CN" altLang="en-US" dirty="0" smtClean="0"/>
              <a:t>择</a:t>
            </a:r>
            <a:r>
              <a:rPr lang="en-US" altLang="zh-CN" dirty="0" smtClean="0"/>
              <a:t>4</a:t>
            </a:r>
            <a:r>
              <a:rPr lang="zh-CN" altLang="en-US" dirty="0" smtClean="0"/>
              <a:t>个</a:t>
            </a:r>
            <a:r>
              <a:rPr lang="zh-CN" altLang="en-US" dirty="0"/>
              <a:t>近邻的时候：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093" y="3251188"/>
            <a:ext cx="3962400" cy="762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1510816"/>
            <a:ext cx="2438400" cy="56197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445" y="2307248"/>
            <a:ext cx="685800" cy="3048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445" y="2760168"/>
            <a:ext cx="1990725" cy="3429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0180" y="4064816"/>
            <a:ext cx="666750" cy="3048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7005" y="4534013"/>
            <a:ext cx="1952625" cy="3429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4679" y="5073266"/>
            <a:ext cx="2486025" cy="28575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4679" y="5489383"/>
            <a:ext cx="304800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44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4" grpId="0"/>
      <p:bldP spid="6" grpId="0"/>
      <p:bldP spid="8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文本框 41"/>
          <p:cNvSpPr txBox="1">
            <a:spLocks noChangeArrowheads="1"/>
          </p:cNvSpPr>
          <p:nvPr/>
        </p:nvSpPr>
        <p:spPr bwMode="auto">
          <a:xfrm>
            <a:off x="11241088" y="6365875"/>
            <a:ext cx="862012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周秀泽</a:t>
            </a:r>
          </a:p>
        </p:txBody>
      </p:sp>
      <p:sp>
        <p:nvSpPr>
          <p:cNvPr id="13315" name="等腰三角形 16"/>
          <p:cNvSpPr>
            <a:spLocks noChangeArrowheads="1"/>
          </p:cNvSpPr>
          <p:nvPr/>
        </p:nvSpPr>
        <p:spPr bwMode="auto">
          <a:xfrm>
            <a:off x="2033588" y="1101725"/>
            <a:ext cx="487362" cy="300038"/>
          </a:xfrm>
          <a:prstGeom prst="triangle">
            <a:avLst>
              <a:gd name="adj" fmla="val 50000"/>
            </a:avLst>
          </a:prstGeom>
          <a:solidFill>
            <a:srgbClr val="2E75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316" name="直接连接符 9"/>
          <p:cNvSpPr>
            <a:spLocks noChangeShapeType="1"/>
          </p:cNvSpPr>
          <p:nvPr/>
        </p:nvSpPr>
        <p:spPr bwMode="auto">
          <a:xfrm flipH="1">
            <a:off x="838200" y="1012825"/>
            <a:ext cx="3363913" cy="17463"/>
          </a:xfrm>
          <a:prstGeom prst="line">
            <a:avLst/>
          </a:prstGeom>
          <a:noFill/>
          <a:ln w="57150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7" name="Rectangle 7"/>
          <p:cNvSpPr>
            <a:spLocks noChangeArrowheads="1"/>
          </p:cNvSpPr>
          <p:nvPr/>
        </p:nvSpPr>
        <p:spPr bwMode="auto">
          <a:xfrm>
            <a:off x="260350" y="909638"/>
            <a:ext cx="603250" cy="211137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zh-CN" altLang="en-US">
              <a:solidFill>
                <a:srgbClr val="000000"/>
              </a:solidFill>
              <a:sym typeface="宋体" pitchFamily="2" charset="-122"/>
            </a:endParaRPr>
          </a:p>
        </p:txBody>
      </p:sp>
      <p:grpSp>
        <p:nvGrpSpPr>
          <p:cNvPr id="13318" name="组合 1"/>
          <p:cNvGrpSpPr>
            <a:grpSpLocks/>
          </p:cNvGrpSpPr>
          <p:nvPr/>
        </p:nvGrpSpPr>
        <p:grpSpPr bwMode="auto">
          <a:xfrm>
            <a:off x="936625" y="1889125"/>
            <a:ext cx="10763250" cy="2970213"/>
            <a:chOff x="0" y="0"/>
            <a:chExt cx="10763250" cy="4723050"/>
          </a:xfrm>
        </p:grpSpPr>
        <p:sp>
          <p:nvSpPr>
            <p:cNvPr id="13321" name="Rectangle 7"/>
            <p:cNvSpPr>
              <a:spLocks noChangeArrowheads="1"/>
            </p:cNvSpPr>
            <p:nvPr/>
          </p:nvSpPr>
          <p:spPr bwMode="auto">
            <a:xfrm>
              <a:off x="0" y="0"/>
              <a:ext cx="10763250" cy="47230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8204" name="矩形 1"/>
            <p:cNvSpPr>
              <a:spLocks noChangeArrowheads="1"/>
            </p:cNvSpPr>
            <p:nvPr/>
          </p:nvSpPr>
          <p:spPr bwMode="auto">
            <a:xfrm>
              <a:off x="12700" y="60584"/>
              <a:ext cx="10744200" cy="804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342900" indent="-342900">
                <a:lnSpc>
                  <a:spcPct val="120000"/>
                </a:lnSpc>
                <a:buFont typeface="Wingdings" pitchFamily="2" charset="2"/>
                <a:buChar char="l"/>
                <a:defRPr/>
              </a:pPr>
              <a:endParaRPr lang="en-US" altLang="zh-CN" sz="2400" dirty="0">
                <a:ea typeface="宋体" charset="-122"/>
              </a:endParaRPr>
            </a:p>
          </p:txBody>
        </p:sp>
      </p:grpSp>
      <p:sp>
        <p:nvSpPr>
          <p:cNvPr id="13319" name="TextBox 12"/>
          <p:cNvSpPr txBox="1">
            <a:spLocks noChangeArrowheads="1"/>
          </p:cNvSpPr>
          <p:nvPr/>
        </p:nvSpPr>
        <p:spPr bwMode="auto">
          <a:xfrm>
            <a:off x="5607050" y="6386513"/>
            <a:ext cx="533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 smtClean="0">
                <a:solidFill>
                  <a:schemeClr val="bg1"/>
                </a:solidFill>
              </a:rPr>
              <a:t>5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320" name="文本框 38"/>
          <p:cNvSpPr txBox="1">
            <a:spLocks noChangeArrowheads="1"/>
          </p:cNvSpPr>
          <p:nvPr/>
        </p:nvSpPr>
        <p:spPr bwMode="auto">
          <a:xfrm>
            <a:off x="1020763" y="463550"/>
            <a:ext cx="34464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solidFill>
                  <a:srgbClr val="2E75B6"/>
                </a:solidFill>
                <a:latin typeface="微软雅黑" pitchFamily="34" charset="-122"/>
                <a:ea typeface="微软雅黑" pitchFamily="34" charset="-122"/>
              </a:rPr>
              <a:t>存在的问题</a:t>
            </a:r>
            <a:endParaRPr lang="zh-CN" altLang="en-US" sz="2400" dirty="0">
              <a:solidFill>
                <a:srgbClr val="2E75B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20763" y="2034218"/>
            <a:ext cx="9648795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lphaLcPeriod"/>
            </a:pPr>
            <a:r>
              <a:rPr lang="zh-CN" altLang="en-US" dirty="0" smtClean="0"/>
              <a:t>数</a:t>
            </a:r>
            <a:r>
              <a:rPr lang="zh-CN" altLang="en-US" dirty="0"/>
              <a:t>据稀疏性问</a:t>
            </a:r>
            <a:r>
              <a:rPr lang="zh-CN" altLang="en-US" dirty="0" smtClean="0"/>
              <a:t>题</a:t>
            </a:r>
            <a:endParaRPr lang="en-US" altLang="zh-CN" dirty="0" smtClean="0"/>
          </a:p>
          <a:p>
            <a:r>
              <a:rPr lang="zh-CN" altLang="en-US" dirty="0"/>
              <a:t>几百万、几千万甚至上亿的商品中，用户只有几百条评分记录</a:t>
            </a:r>
            <a:r>
              <a:rPr lang="zh-CN" altLang="en-US" dirty="0" smtClean="0"/>
              <a:t>，商品之</a:t>
            </a:r>
            <a:r>
              <a:rPr lang="zh-CN" altLang="en-US" dirty="0"/>
              <a:t>间的重叠的商品较</a:t>
            </a:r>
            <a:r>
              <a:rPr lang="zh-CN" altLang="en-US" dirty="0" smtClean="0"/>
              <a:t>少。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/>
              <a:t>b. </a:t>
            </a:r>
            <a:r>
              <a:rPr lang="zh-CN" altLang="en-US" dirty="0"/>
              <a:t>计算代</a:t>
            </a:r>
            <a:r>
              <a:rPr lang="zh-CN" altLang="en-US" dirty="0" smtClean="0"/>
              <a:t>价</a:t>
            </a:r>
            <a:endParaRPr lang="en-US" altLang="zh-CN" dirty="0" smtClean="0"/>
          </a:p>
          <a:p>
            <a:r>
              <a:rPr lang="zh-CN" altLang="en-US" dirty="0"/>
              <a:t>千万、甚至上亿</a:t>
            </a:r>
            <a:r>
              <a:rPr lang="zh-CN" altLang="en-US" dirty="0" smtClean="0"/>
              <a:t>的商品之</a:t>
            </a:r>
            <a:r>
              <a:rPr lang="zh-CN" altLang="en-US" dirty="0"/>
              <a:t>间两两计算相似度，代价大。</a:t>
            </a:r>
          </a:p>
        </p:txBody>
      </p:sp>
    </p:spTree>
    <p:extLst>
      <p:ext uri="{BB962C8B-B14F-4D97-AF65-F5344CB8AC3E}">
        <p14:creationId xmlns:p14="http://schemas.microsoft.com/office/powerpoint/2010/main" val="172558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文本框 41"/>
          <p:cNvSpPr txBox="1">
            <a:spLocks noChangeArrowheads="1"/>
          </p:cNvSpPr>
          <p:nvPr/>
        </p:nvSpPr>
        <p:spPr bwMode="auto">
          <a:xfrm>
            <a:off x="11241088" y="6365875"/>
            <a:ext cx="862012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周秀泽</a:t>
            </a:r>
          </a:p>
        </p:txBody>
      </p:sp>
      <p:sp>
        <p:nvSpPr>
          <p:cNvPr id="13315" name="等腰三角形 16"/>
          <p:cNvSpPr>
            <a:spLocks noChangeArrowheads="1"/>
          </p:cNvSpPr>
          <p:nvPr/>
        </p:nvSpPr>
        <p:spPr bwMode="auto">
          <a:xfrm>
            <a:off x="2033588" y="1101725"/>
            <a:ext cx="487362" cy="300038"/>
          </a:xfrm>
          <a:prstGeom prst="triangle">
            <a:avLst>
              <a:gd name="adj" fmla="val 50000"/>
            </a:avLst>
          </a:prstGeom>
          <a:solidFill>
            <a:srgbClr val="2E75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316" name="直接连接符 9"/>
          <p:cNvSpPr>
            <a:spLocks noChangeShapeType="1"/>
          </p:cNvSpPr>
          <p:nvPr/>
        </p:nvSpPr>
        <p:spPr bwMode="auto">
          <a:xfrm flipH="1">
            <a:off x="838200" y="1012825"/>
            <a:ext cx="3363913" cy="17463"/>
          </a:xfrm>
          <a:prstGeom prst="line">
            <a:avLst/>
          </a:prstGeom>
          <a:noFill/>
          <a:ln w="57150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7" name="Rectangle 7"/>
          <p:cNvSpPr>
            <a:spLocks noChangeArrowheads="1"/>
          </p:cNvSpPr>
          <p:nvPr/>
        </p:nvSpPr>
        <p:spPr bwMode="auto">
          <a:xfrm>
            <a:off x="260350" y="909638"/>
            <a:ext cx="603250" cy="211137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zh-CN" altLang="en-US">
              <a:solidFill>
                <a:srgbClr val="000000"/>
              </a:solidFill>
              <a:sym typeface="宋体" pitchFamily="2" charset="-122"/>
            </a:endParaRPr>
          </a:p>
        </p:txBody>
      </p:sp>
      <p:grpSp>
        <p:nvGrpSpPr>
          <p:cNvPr id="13318" name="组合 1"/>
          <p:cNvGrpSpPr>
            <a:grpSpLocks/>
          </p:cNvGrpSpPr>
          <p:nvPr/>
        </p:nvGrpSpPr>
        <p:grpSpPr bwMode="auto">
          <a:xfrm>
            <a:off x="936625" y="1889125"/>
            <a:ext cx="10763250" cy="2970213"/>
            <a:chOff x="0" y="0"/>
            <a:chExt cx="10763250" cy="4723050"/>
          </a:xfrm>
        </p:grpSpPr>
        <p:sp>
          <p:nvSpPr>
            <p:cNvPr id="13321" name="Rectangle 7"/>
            <p:cNvSpPr>
              <a:spLocks noChangeArrowheads="1"/>
            </p:cNvSpPr>
            <p:nvPr/>
          </p:nvSpPr>
          <p:spPr bwMode="auto">
            <a:xfrm>
              <a:off x="0" y="0"/>
              <a:ext cx="10763250" cy="47230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8204" name="矩形 1"/>
            <p:cNvSpPr>
              <a:spLocks noChangeArrowheads="1"/>
            </p:cNvSpPr>
            <p:nvPr/>
          </p:nvSpPr>
          <p:spPr bwMode="auto">
            <a:xfrm>
              <a:off x="12700" y="60584"/>
              <a:ext cx="10744200" cy="804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342900" indent="-342900">
                <a:lnSpc>
                  <a:spcPct val="120000"/>
                </a:lnSpc>
                <a:buFont typeface="Wingdings" pitchFamily="2" charset="2"/>
                <a:buChar char="l"/>
                <a:defRPr/>
              </a:pPr>
              <a:endParaRPr lang="en-US" altLang="zh-CN" sz="2400" dirty="0">
                <a:ea typeface="宋体" charset="-122"/>
              </a:endParaRPr>
            </a:p>
          </p:txBody>
        </p:sp>
      </p:grpSp>
      <p:sp>
        <p:nvSpPr>
          <p:cNvPr id="13319" name="TextBox 12"/>
          <p:cNvSpPr txBox="1">
            <a:spLocks noChangeArrowheads="1"/>
          </p:cNvSpPr>
          <p:nvPr/>
        </p:nvSpPr>
        <p:spPr bwMode="auto">
          <a:xfrm>
            <a:off x="5607050" y="6386513"/>
            <a:ext cx="533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 smtClean="0">
                <a:solidFill>
                  <a:schemeClr val="bg1"/>
                </a:solidFill>
              </a:rPr>
              <a:t>5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320" name="文本框 38"/>
          <p:cNvSpPr txBox="1">
            <a:spLocks noChangeArrowheads="1"/>
          </p:cNvSpPr>
          <p:nvPr/>
        </p:nvSpPr>
        <p:spPr bwMode="auto">
          <a:xfrm>
            <a:off x="1020763" y="463550"/>
            <a:ext cx="34464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dirty="0" smtClean="0">
                <a:solidFill>
                  <a:srgbClr val="2E75B6"/>
                </a:solidFill>
                <a:latin typeface="微软雅黑" pitchFamily="34" charset="-122"/>
                <a:ea typeface="微软雅黑" pitchFamily="34" charset="-122"/>
              </a:rPr>
              <a:t>04 </a:t>
            </a:r>
            <a:r>
              <a:rPr lang="zh-CN" altLang="en-US" sz="2400" dirty="0" smtClean="0">
                <a:solidFill>
                  <a:srgbClr val="2E75B6"/>
                </a:solidFill>
                <a:latin typeface="微软雅黑" pitchFamily="34" charset="-122"/>
                <a:ea typeface="微软雅黑" pitchFamily="34" charset="-122"/>
              </a:rPr>
              <a:t>算法演示</a:t>
            </a:r>
            <a:endParaRPr lang="zh-CN" altLang="en-US" sz="2400" dirty="0">
              <a:solidFill>
                <a:srgbClr val="2E75B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20763" y="2034218"/>
            <a:ext cx="7658122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数据集</a:t>
            </a:r>
            <a:endParaRPr lang="en-US" altLang="zh-CN" b="1" dirty="0" smtClean="0"/>
          </a:p>
          <a:p>
            <a:r>
              <a:rPr lang="zh-CN" altLang="en-US" dirty="0"/>
              <a:t>电</a:t>
            </a:r>
            <a:r>
              <a:rPr lang="zh-CN" altLang="en-US" dirty="0" smtClean="0"/>
              <a:t>影的评分数据集：</a:t>
            </a:r>
            <a:r>
              <a:rPr lang="en-US" altLang="zh-CN" dirty="0" smtClean="0"/>
              <a:t>MovieLens100K</a:t>
            </a:r>
          </a:p>
          <a:p>
            <a:endParaRPr lang="en-US" altLang="zh-CN" dirty="0"/>
          </a:p>
          <a:p>
            <a:r>
              <a:rPr lang="zh-CN" altLang="en-US" b="1" dirty="0" smtClean="0"/>
              <a:t>环境</a:t>
            </a:r>
            <a:endParaRPr lang="en-US" altLang="zh-CN" b="1" dirty="0" smtClean="0"/>
          </a:p>
          <a:p>
            <a:r>
              <a:rPr lang="en-US" altLang="zh-CN" dirty="0" err="1" smtClean="0"/>
              <a:t>Jupyter</a:t>
            </a:r>
            <a:r>
              <a:rPr lang="en-US" altLang="zh-CN" dirty="0" smtClean="0"/>
              <a:t> Notebook </a:t>
            </a:r>
            <a:r>
              <a:rPr lang="zh-CN" altLang="en-US" dirty="0" smtClean="0"/>
              <a:t>＋ </a:t>
            </a:r>
            <a:r>
              <a:rPr lang="en-US" altLang="zh-CN" dirty="0" smtClean="0"/>
              <a:t>Python</a:t>
            </a:r>
          </a:p>
          <a:p>
            <a:endParaRPr lang="en-US" altLang="zh-CN" dirty="0"/>
          </a:p>
          <a:p>
            <a:r>
              <a:rPr lang="zh-CN" altLang="en-US" b="1" dirty="0" smtClean="0"/>
              <a:t>下</a:t>
            </a:r>
            <a:r>
              <a:rPr lang="zh-CN" altLang="en-US" b="1" dirty="0"/>
              <a:t>载地</a:t>
            </a:r>
            <a:r>
              <a:rPr lang="zh-CN" altLang="en-US" b="1" dirty="0" smtClean="0"/>
              <a:t>址</a:t>
            </a:r>
            <a:endParaRPr lang="en-US" altLang="zh-CN" b="1" dirty="0" smtClean="0"/>
          </a:p>
          <a:p>
            <a:r>
              <a:rPr lang="en-US" altLang="zh-CN" dirty="0"/>
              <a:t>https://github.com/XiuzeZhou/Recommender-Systems/blob/master/KNN.ipynb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291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标题 5"/>
          <p:cNvPicPr>
            <a:picLocks noGrp="1" noChangeArrowheads="1"/>
          </p:cNvPicPr>
          <p:nvPr>
            <p:ph type="title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513" y="2152650"/>
            <a:ext cx="8010525" cy="146843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 txBox="1">
            <a:spLocks noChangeArrowheads="1"/>
          </p:cNvSpPr>
          <p:nvPr/>
        </p:nvSpPr>
        <p:spPr bwMode="auto">
          <a:xfrm>
            <a:off x="1577975" y="1579563"/>
            <a:ext cx="3311525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>
                <a:solidFill>
                  <a:srgbClr val="0CB0EA"/>
                </a:solidFill>
                <a:latin typeface="华文隶书" pitchFamily="2" charset="-122"/>
                <a:ea typeface="华文隶书" pitchFamily="2" charset="-122"/>
              </a:rPr>
              <a:t>Content</a:t>
            </a:r>
            <a:endParaRPr lang="zh-CN" altLang="en-US" sz="3600">
              <a:solidFill>
                <a:srgbClr val="0CB0EA"/>
              </a:solidFill>
              <a:latin typeface="华文隶书" pitchFamily="2" charset="-122"/>
              <a:ea typeface="华文隶书" pitchFamily="2" charset="-122"/>
            </a:endParaRPr>
          </a:p>
        </p:txBody>
      </p:sp>
      <p:cxnSp>
        <p:nvCxnSpPr>
          <p:cNvPr id="7171" name="直接连接符 24"/>
          <p:cNvCxnSpPr>
            <a:cxnSpLocks noChangeShapeType="1"/>
          </p:cNvCxnSpPr>
          <p:nvPr/>
        </p:nvCxnSpPr>
        <p:spPr bwMode="auto">
          <a:xfrm>
            <a:off x="4441825" y="1862138"/>
            <a:ext cx="0" cy="3403600"/>
          </a:xfrm>
          <a:prstGeom prst="line">
            <a:avLst/>
          </a:prstGeom>
          <a:noFill/>
          <a:ln w="12700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2" name="直接连接符 25"/>
          <p:cNvCxnSpPr>
            <a:cxnSpLocks noChangeShapeType="1"/>
          </p:cNvCxnSpPr>
          <p:nvPr/>
        </p:nvCxnSpPr>
        <p:spPr bwMode="auto">
          <a:xfrm>
            <a:off x="1524000" y="2133600"/>
            <a:ext cx="3600450" cy="0"/>
          </a:xfrm>
          <a:prstGeom prst="line">
            <a:avLst/>
          </a:prstGeom>
          <a:noFill/>
          <a:ln w="12700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3" name="直接连接符 26"/>
          <p:cNvCxnSpPr>
            <a:cxnSpLocks noChangeShapeType="1"/>
          </p:cNvCxnSpPr>
          <p:nvPr/>
        </p:nvCxnSpPr>
        <p:spPr bwMode="auto">
          <a:xfrm>
            <a:off x="4321175" y="2835275"/>
            <a:ext cx="217488" cy="0"/>
          </a:xfrm>
          <a:prstGeom prst="line">
            <a:avLst/>
          </a:prstGeom>
          <a:noFill/>
          <a:ln w="12700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4" name="TextBox 33"/>
          <p:cNvSpPr txBox="1">
            <a:spLocks noChangeArrowheads="1"/>
          </p:cNvSpPr>
          <p:nvPr/>
        </p:nvSpPr>
        <p:spPr bwMode="auto">
          <a:xfrm>
            <a:off x="3478213" y="2193925"/>
            <a:ext cx="938212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>
              <a:lnSpc>
                <a:spcPct val="120000"/>
              </a:lnSpc>
            </a:pPr>
            <a:r>
              <a:rPr lang="en-US" altLang="zh-CN" sz="2800">
                <a:solidFill>
                  <a:srgbClr val="0CB0EA"/>
                </a:solidFill>
                <a:latin typeface="华文隶书" pitchFamily="2" charset="-122"/>
                <a:ea typeface="华文隶书" pitchFamily="2" charset="-122"/>
              </a:rPr>
              <a:t>01</a:t>
            </a:r>
          </a:p>
        </p:txBody>
      </p:sp>
      <p:sp>
        <p:nvSpPr>
          <p:cNvPr id="7175" name="TextBox 34"/>
          <p:cNvSpPr txBox="1">
            <a:spLocks noChangeArrowheads="1"/>
          </p:cNvSpPr>
          <p:nvPr/>
        </p:nvSpPr>
        <p:spPr bwMode="auto">
          <a:xfrm>
            <a:off x="3478213" y="2886075"/>
            <a:ext cx="9382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>
              <a:lnSpc>
                <a:spcPct val="120000"/>
              </a:lnSpc>
            </a:pPr>
            <a:r>
              <a:rPr lang="en-US" altLang="zh-CN" sz="2800">
                <a:solidFill>
                  <a:srgbClr val="0CB0EA"/>
                </a:solidFill>
                <a:latin typeface="华文隶书" pitchFamily="2" charset="-122"/>
                <a:ea typeface="华文隶书" pitchFamily="2" charset="-122"/>
              </a:rPr>
              <a:t>02</a:t>
            </a:r>
          </a:p>
        </p:txBody>
      </p:sp>
      <p:sp>
        <p:nvSpPr>
          <p:cNvPr id="7176" name="TextBox 35"/>
          <p:cNvSpPr txBox="1">
            <a:spLocks noChangeArrowheads="1"/>
          </p:cNvSpPr>
          <p:nvPr/>
        </p:nvSpPr>
        <p:spPr bwMode="auto">
          <a:xfrm>
            <a:off x="3478213" y="3581400"/>
            <a:ext cx="938212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>
              <a:lnSpc>
                <a:spcPct val="120000"/>
              </a:lnSpc>
            </a:pPr>
            <a:r>
              <a:rPr lang="en-US" altLang="zh-CN" sz="2800">
                <a:solidFill>
                  <a:srgbClr val="0CB0EA"/>
                </a:solidFill>
                <a:latin typeface="华文隶书" pitchFamily="2" charset="-122"/>
                <a:ea typeface="华文隶书" pitchFamily="2" charset="-122"/>
              </a:rPr>
              <a:t>03</a:t>
            </a:r>
          </a:p>
        </p:txBody>
      </p:sp>
      <p:sp>
        <p:nvSpPr>
          <p:cNvPr id="7177" name="TextBox 36"/>
          <p:cNvSpPr txBox="1">
            <a:spLocks noChangeArrowheads="1"/>
          </p:cNvSpPr>
          <p:nvPr/>
        </p:nvSpPr>
        <p:spPr bwMode="auto">
          <a:xfrm>
            <a:off x="3478213" y="4302125"/>
            <a:ext cx="9382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0CB0EA"/>
                </a:solidFill>
                <a:latin typeface="华文隶书" pitchFamily="2" charset="-122"/>
                <a:ea typeface="华文隶书" pitchFamily="2" charset="-122"/>
              </a:rPr>
              <a:t>04</a:t>
            </a:r>
          </a:p>
        </p:txBody>
      </p:sp>
      <p:sp>
        <p:nvSpPr>
          <p:cNvPr id="8202" name="矩形 22"/>
          <p:cNvSpPr>
            <a:spLocks noChangeArrowheads="1"/>
          </p:cNvSpPr>
          <p:nvPr/>
        </p:nvSpPr>
        <p:spPr bwMode="auto">
          <a:xfrm>
            <a:off x="4441825" y="2278063"/>
            <a:ext cx="4464050" cy="431800"/>
          </a:xfrm>
          <a:prstGeom prst="rect">
            <a:avLst/>
          </a:prstGeom>
          <a:solidFill>
            <a:srgbClr val="0CB0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/>
          <a:p>
            <a:pPr eaLnBrk="1" hangingPunct="1"/>
            <a:r>
              <a:rPr lang="zh-CN" altLang="en-US" sz="16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推荐系统概述</a:t>
            </a:r>
            <a:endParaRPr lang="en-US" sz="160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179" name="直接连接符 29"/>
          <p:cNvCxnSpPr>
            <a:cxnSpLocks noChangeShapeType="1"/>
          </p:cNvCxnSpPr>
          <p:nvPr/>
        </p:nvCxnSpPr>
        <p:spPr bwMode="auto">
          <a:xfrm>
            <a:off x="4321175" y="3559175"/>
            <a:ext cx="217488" cy="0"/>
          </a:xfrm>
          <a:prstGeom prst="line">
            <a:avLst/>
          </a:prstGeom>
          <a:noFill/>
          <a:ln w="12700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80" name="直接连接符 30"/>
          <p:cNvCxnSpPr>
            <a:cxnSpLocks noChangeShapeType="1"/>
          </p:cNvCxnSpPr>
          <p:nvPr/>
        </p:nvCxnSpPr>
        <p:spPr bwMode="auto">
          <a:xfrm>
            <a:off x="4321175" y="4302125"/>
            <a:ext cx="217488" cy="0"/>
          </a:xfrm>
          <a:prstGeom prst="line">
            <a:avLst/>
          </a:prstGeom>
          <a:noFill/>
          <a:ln w="12700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05" name="矩形 16"/>
          <p:cNvSpPr>
            <a:spLocks noChangeArrowheads="1"/>
          </p:cNvSpPr>
          <p:nvPr/>
        </p:nvSpPr>
        <p:spPr bwMode="auto">
          <a:xfrm>
            <a:off x="4441825" y="3003550"/>
            <a:ext cx="4464050" cy="431800"/>
          </a:xfrm>
          <a:prstGeom prst="rect">
            <a:avLst/>
          </a:prstGeom>
          <a:solidFill>
            <a:srgbClr val="0CB0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/>
          <a:p>
            <a:pPr eaLnBrk="1" hangingPunct="1"/>
            <a:r>
              <a:rPr lang="zh-CN" altLang="en-US" sz="16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基于用户的近邻推荐</a:t>
            </a:r>
            <a:endParaRPr lang="en-US" sz="16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06" name="矩形 17"/>
          <p:cNvSpPr>
            <a:spLocks noChangeArrowheads="1"/>
          </p:cNvSpPr>
          <p:nvPr/>
        </p:nvSpPr>
        <p:spPr bwMode="auto">
          <a:xfrm>
            <a:off x="4441825" y="3727450"/>
            <a:ext cx="4464050" cy="431800"/>
          </a:xfrm>
          <a:prstGeom prst="rect">
            <a:avLst/>
          </a:prstGeom>
          <a:solidFill>
            <a:srgbClr val="0CB0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/>
          <a:p>
            <a:pPr eaLnBrk="1" hangingPunct="1"/>
            <a:r>
              <a:rPr lang="zh-CN" altLang="en-US" sz="16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基</a:t>
            </a:r>
            <a:r>
              <a:rPr lang="zh-CN" altLang="en-US" sz="16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于</a:t>
            </a:r>
            <a:r>
              <a:rPr lang="zh-CN" altLang="en-US" sz="16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商品</a:t>
            </a:r>
            <a:r>
              <a:rPr lang="zh-CN" altLang="en-US" sz="16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16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近邻推荐</a:t>
            </a:r>
            <a:endParaRPr lang="en-US" altLang="zh-CN" sz="16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07" name="矩形 18"/>
          <p:cNvSpPr>
            <a:spLocks noChangeArrowheads="1"/>
          </p:cNvSpPr>
          <p:nvPr/>
        </p:nvSpPr>
        <p:spPr bwMode="auto">
          <a:xfrm>
            <a:off x="4441825" y="4451350"/>
            <a:ext cx="4464050" cy="433388"/>
          </a:xfrm>
          <a:prstGeom prst="rect">
            <a:avLst/>
          </a:prstGeom>
          <a:solidFill>
            <a:srgbClr val="0CB0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/>
          <a:p>
            <a:pPr eaLnBrk="1" hangingPunct="1"/>
            <a:r>
              <a:rPr lang="zh-CN" altLang="en-US" sz="16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程</a:t>
            </a:r>
            <a:r>
              <a:rPr lang="zh-CN" altLang="en-US" sz="16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序示例</a:t>
            </a:r>
            <a:endParaRPr lang="en-US" sz="16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184" name="Group 16"/>
          <p:cNvGrpSpPr>
            <a:grpSpLocks/>
          </p:cNvGrpSpPr>
          <p:nvPr/>
        </p:nvGrpSpPr>
        <p:grpSpPr bwMode="auto">
          <a:xfrm>
            <a:off x="1241425" y="950913"/>
            <a:ext cx="1165225" cy="901700"/>
            <a:chOff x="0" y="0"/>
            <a:chExt cx="1165216" cy="902575"/>
          </a:xfrm>
        </p:grpSpPr>
        <p:sp>
          <p:nvSpPr>
            <p:cNvPr id="7186" name="流程图: 过程 43"/>
            <p:cNvSpPr>
              <a:spLocks/>
            </p:cNvSpPr>
            <p:nvPr/>
          </p:nvSpPr>
          <p:spPr bwMode="auto">
            <a:xfrm flipV="1">
              <a:off x="0" y="43862"/>
              <a:ext cx="1153865" cy="858713"/>
            </a:xfrm>
            <a:custGeom>
              <a:avLst/>
              <a:gdLst>
                <a:gd name="T0" fmla="*/ 0 w 10000"/>
                <a:gd name="T1" fmla="*/ 2147483647 h 13589"/>
                <a:gd name="T2" fmla="*/ 2147483647 w 10000"/>
                <a:gd name="T3" fmla="*/ 2147483647 h 13589"/>
                <a:gd name="T4" fmla="*/ 2147483647 w 10000"/>
                <a:gd name="T5" fmla="*/ 0 h 13589"/>
                <a:gd name="T6" fmla="*/ 2147483647 w 10000"/>
                <a:gd name="T7" fmla="*/ 2147483647 h 13589"/>
                <a:gd name="T8" fmla="*/ 2147483647 w 10000"/>
                <a:gd name="T9" fmla="*/ 2147483647 h 13589"/>
                <a:gd name="T10" fmla="*/ 2147483647 w 10000"/>
                <a:gd name="T11" fmla="*/ 2147483647 h 13589"/>
                <a:gd name="T12" fmla="*/ 0 w 10000"/>
                <a:gd name="T13" fmla="*/ 2147483647 h 13589"/>
                <a:gd name="T14" fmla="*/ 0 w 10000"/>
                <a:gd name="T15" fmla="*/ 2147483647 h 1358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000" h="13589">
                  <a:moveTo>
                    <a:pt x="0" y="3589"/>
                  </a:moveTo>
                  <a:lnTo>
                    <a:pt x="1332" y="3406"/>
                  </a:lnTo>
                  <a:cubicBezTo>
                    <a:pt x="1391" y="3163"/>
                    <a:pt x="1191" y="3238"/>
                    <a:pt x="2675" y="0"/>
                  </a:cubicBezTo>
                  <a:lnTo>
                    <a:pt x="4531" y="3258"/>
                  </a:lnTo>
                  <a:lnTo>
                    <a:pt x="10000" y="3589"/>
                  </a:lnTo>
                  <a:lnTo>
                    <a:pt x="10000" y="13589"/>
                  </a:lnTo>
                  <a:lnTo>
                    <a:pt x="0" y="13589"/>
                  </a:lnTo>
                  <a:lnTo>
                    <a:pt x="0" y="3589"/>
                  </a:lnTo>
                  <a:close/>
                </a:path>
              </a:pathLst>
            </a:custGeom>
            <a:solidFill>
              <a:srgbClr val="2E75B6"/>
            </a:solidFill>
            <a:ln w="12700" cap="flat" cmpd="sng">
              <a:solidFill>
                <a:srgbClr val="2E75B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187" name="文本框 42"/>
            <p:cNvSpPr txBox="1">
              <a:spLocks noChangeArrowheads="1"/>
            </p:cNvSpPr>
            <p:nvPr/>
          </p:nvSpPr>
          <p:spPr bwMode="auto">
            <a:xfrm>
              <a:off x="0" y="0"/>
              <a:ext cx="1165216" cy="6469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3600" b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目录</a:t>
              </a:r>
            </a:p>
          </p:txBody>
        </p:sp>
      </p:grpSp>
      <p:sp>
        <p:nvSpPr>
          <p:cNvPr id="7185" name="TextBox 18"/>
          <p:cNvSpPr txBox="1">
            <a:spLocks noChangeArrowheads="1"/>
          </p:cNvSpPr>
          <p:nvPr/>
        </p:nvSpPr>
        <p:spPr bwMode="auto">
          <a:xfrm>
            <a:off x="5607050" y="6386513"/>
            <a:ext cx="533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>
                <a:solidFill>
                  <a:schemeClr val="bg1"/>
                </a:solidFill>
              </a:rPr>
              <a:t>1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0" name="TextBox 36"/>
          <p:cNvSpPr txBox="1">
            <a:spLocks noChangeArrowheads="1"/>
          </p:cNvSpPr>
          <p:nvPr/>
        </p:nvSpPr>
        <p:spPr bwMode="auto">
          <a:xfrm>
            <a:off x="3481145" y="5087569"/>
            <a:ext cx="9382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>
              <a:lnSpc>
                <a:spcPct val="120000"/>
              </a:lnSpc>
            </a:pPr>
            <a:r>
              <a:rPr lang="en-US" altLang="zh-CN" sz="2800" dirty="0" smtClean="0">
                <a:solidFill>
                  <a:srgbClr val="0CB0EA"/>
                </a:solidFill>
                <a:latin typeface="华文隶书" pitchFamily="2" charset="-122"/>
                <a:ea typeface="华文隶书" pitchFamily="2" charset="-122"/>
              </a:rPr>
              <a:t>05</a:t>
            </a:r>
            <a:endParaRPr lang="en-US" altLang="zh-CN" sz="2800" dirty="0">
              <a:solidFill>
                <a:srgbClr val="0CB0EA"/>
              </a:solidFill>
              <a:latin typeface="华文隶书" pitchFamily="2" charset="-122"/>
              <a:ea typeface="华文隶书" pitchFamily="2" charset="-122"/>
            </a:endParaRPr>
          </a:p>
        </p:txBody>
      </p:sp>
      <p:cxnSp>
        <p:nvCxnSpPr>
          <p:cNvPr id="21" name="直接连接符 30"/>
          <p:cNvCxnSpPr>
            <a:cxnSpLocks noChangeShapeType="1"/>
          </p:cNvCxnSpPr>
          <p:nvPr/>
        </p:nvCxnSpPr>
        <p:spPr bwMode="auto">
          <a:xfrm>
            <a:off x="4324107" y="5087569"/>
            <a:ext cx="217488" cy="0"/>
          </a:xfrm>
          <a:prstGeom prst="line">
            <a:avLst/>
          </a:prstGeom>
          <a:noFill/>
          <a:ln w="12700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矩形 18"/>
          <p:cNvSpPr>
            <a:spLocks noChangeArrowheads="1"/>
          </p:cNvSpPr>
          <p:nvPr/>
        </p:nvSpPr>
        <p:spPr bwMode="auto">
          <a:xfrm>
            <a:off x="4444757" y="5236794"/>
            <a:ext cx="4464050" cy="433388"/>
          </a:xfrm>
          <a:prstGeom prst="rect">
            <a:avLst/>
          </a:prstGeom>
          <a:solidFill>
            <a:srgbClr val="0CB0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/>
          <a:p>
            <a:pPr eaLnBrk="1" hangingPunct="1"/>
            <a:r>
              <a:rPr lang="zh-CN" altLang="en-US" sz="16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总结</a:t>
            </a:r>
            <a:endParaRPr lang="en-US" sz="160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8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8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2" grpId="0" bldLvl="0" autoUpdateAnimBg="0"/>
      <p:bldP spid="8202" grpId="1" bldLvl="0" autoUpdateAnimBg="0"/>
      <p:bldP spid="8202" grpId="2" bldLvl="0" autoUpdateAnimBg="0"/>
      <p:bldP spid="8202" grpId="3" bldLvl="0" autoUpdateAnimBg="0"/>
      <p:bldP spid="8202" grpId="4" bldLvl="0" autoUpdateAnimBg="0"/>
      <p:bldP spid="8202" grpId="5" bldLvl="0" animBg="1" autoUpdateAnimBg="0"/>
      <p:bldP spid="8205" grpId="0" bldLvl="0" autoUpdateAnimBg="0"/>
      <p:bldP spid="8205" grpId="1" bldLvl="0" animBg="1" autoUpdateAnimBg="0"/>
      <p:bldP spid="8206" grpId="0" bldLvl="0" autoUpdateAnimBg="0"/>
      <p:bldP spid="8206" grpId="1" bldLvl="0" animBg="1" autoUpdateAnimBg="0"/>
      <p:bldP spid="8207" grpId="0" bldLvl="0" animBg="1" autoUpdateAnimBg="0"/>
      <p:bldP spid="22" grpId="0" bldLvl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文本框 41"/>
          <p:cNvSpPr txBox="1">
            <a:spLocks noChangeArrowheads="1"/>
          </p:cNvSpPr>
          <p:nvPr/>
        </p:nvSpPr>
        <p:spPr bwMode="auto">
          <a:xfrm>
            <a:off x="11241088" y="6365875"/>
            <a:ext cx="862012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周秀泽</a:t>
            </a:r>
          </a:p>
        </p:txBody>
      </p:sp>
      <p:sp>
        <p:nvSpPr>
          <p:cNvPr id="8195" name="等腰三角形 16"/>
          <p:cNvSpPr>
            <a:spLocks noChangeArrowheads="1"/>
          </p:cNvSpPr>
          <p:nvPr/>
        </p:nvSpPr>
        <p:spPr bwMode="auto">
          <a:xfrm>
            <a:off x="2033588" y="1101725"/>
            <a:ext cx="487362" cy="300038"/>
          </a:xfrm>
          <a:prstGeom prst="triangle">
            <a:avLst>
              <a:gd name="adj" fmla="val 50000"/>
            </a:avLst>
          </a:prstGeom>
          <a:solidFill>
            <a:srgbClr val="2E75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196" name="直接连接符 9"/>
          <p:cNvSpPr>
            <a:spLocks noChangeShapeType="1"/>
          </p:cNvSpPr>
          <p:nvPr/>
        </p:nvSpPr>
        <p:spPr bwMode="auto">
          <a:xfrm flipH="1">
            <a:off x="838200" y="1012825"/>
            <a:ext cx="3363913" cy="17463"/>
          </a:xfrm>
          <a:prstGeom prst="line">
            <a:avLst/>
          </a:prstGeom>
          <a:noFill/>
          <a:ln w="57150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7" name="Rectangle 7"/>
          <p:cNvSpPr>
            <a:spLocks noChangeArrowheads="1"/>
          </p:cNvSpPr>
          <p:nvPr/>
        </p:nvSpPr>
        <p:spPr bwMode="auto">
          <a:xfrm>
            <a:off x="260350" y="909638"/>
            <a:ext cx="603250" cy="211137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zh-CN" altLang="en-US">
              <a:solidFill>
                <a:srgbClr val="000000"/>
              </a:solidFill>
              <a:sym typeface="宋体" pitchFamily="2" charset="-122"/>
            </a:endParaRPr>
          </a:p>
        </p:txBody>
      </p:sp>
      <p:grpSp>
        <p:nvGrpSpPr>
          <p:cNvPr id="8198" name="组合 1"/>
          <p:cNvGrpSpPr>
            <a:grpSpLocks/>
          </p:cNvGrpSpPr>
          <p:nvPr/>
        </p:nvGrpSpPr>
        <p:grpSpPr bwMode="auto">
          <a:xfrm>
            <a:off x="474785" y="1444625"/>
            <a:ext cx="2715175" cy="2476744"/>
            <a:chOff x="0" y="1"/>
            <a:chExt cx="10763250" cy="1574216"/>
          </a:xfrm>
        </p:grpSpPr>
        <p:sp>
          <p:nvSpPr>
            <p:cNvPr id="8205" name="Rectangle 7"/>
            <p:cNvSpPr>
              <a:spLocks noChangeArrowheads="1"/>
            </p:cNvSpPr>
            <p:nvPr/>
          </p:nvSpPr>
          <p:spPr bwMode="auto">
            <a:xfrm>
              <a:off x="0" y="1"/>
              <a:ext cx="10763250" cy="157421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8206" name="矩形 1"/>
            <p:cNvSpPr>
              <a:spLocks noChangeArrowheads="1"/>
            </p:cNvSpPr>
            <p:nvPr/>
          </p:nvSpPr>
          <p:spPr bwMode="auto">
            <a:xfrm>
              <a:off x="13474" y="45537"/>
              <a:ext cx="10743425" cy="762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 dirty="0" smtClean="0"/>
                <a:t>推荐</a:t>
              </a:r>
              <a:r>
                <a:rPr lang="zh-CN" altLang="en-US" sz="2400" dirty="0"/>
                <a:t>系统广泛地应用于我</a:t>
              </a:r>
              <a:r>
                <a:rPr lang="zh-CN" altLang="en-US" sz="2400" dirty="0" smtClean="0"/>
                <a:t>们生活中：</a:t>
              </a:r>
              <a:endParaRPr lang="en-US" altLang="zh-CN" sz="2400" dirty="0" smtClean="0"/>
            </a:p>
            <a:p>
              <a:r>
                <a:rPr lang="zh-CN" altLang="en-US" sz="2400" dirty="0"/>
                <a:t>优酷</a:t>
              </a:r>
              <a:r>
                <a:rPr lang="en-US" altLang="zh-CN" sz="2400" dirty="0"/>
                <a:t>-&gt;</a:t>
              </a:r>
              <a:r>
                <a:rPr lang="zh-CN" altLang="en-US" sz="2400" dirty="0"/>
                <a:t>视频和电影</a:t>
              </a:r>
              <a:endParaRPr lang="en-US" altLang="zh-CN" sz="2400" dirty="0"/>
            </a:p>
            <a:p>
              <a:r>
                <a:rPr lang="zh-CN" altLang="en-US" sz="2400" dirty="0"/>
                <a:t>淘</a:t>
              </a:r>
              <a:r>
                <a:rPr lang="zh-CN" altLang="en-US" sz="2400" dirty="0" smtClean="0"/>
                <a:t>宝、京东</a:t>
              </a:r>
              <a:r>
                <a:rPr lang="en-US" altLang="zh-CN" sz="2400" dirty="0" smtClean="0"/>
                <a:t>-&gt;</a:t>
              </a:r>
              <a:r>
                <a:rPr lang="zh-CN" altLang="en-US" sz="2400" dirty="0"/>
                <a:t>商品</a:t>
              </a:r>
              <a:endParaRPr lang="en-US" altLang="zh-CN" sz="2400" dirty="0"/>
            </a:p>
            <a:p>
              <a:r>
                <a:rPr lang="en-US" altLang="zh-CN" sz="2400" dirty="0"/>
                <a:t>QQ</a:t>
              </a:r>
              <a:r>
                <a:rPr lang="zh-CN" altLang="en-US" sz="2400" dirty="0"/>
                <a:t>音乐</a:t>
              </a:r>
              <a:r>
                <a:rPr lang="en-US" altLang="zh-CN" sz="2400" dirty="0"/>
                <a:t>-&gt;</a:t>
              </a:r>
              <a:r>
                <a:rPr lang="zh-CN" altLang="en-US" sz="2400" dirty="0"/>
                <a:t>音</a:t>
              </a:r>
              <a:r>
                <a:rPr lang="zh-CN" altLang="en-US" sz="2400" dirty="0" smtClean="0"/>
                <a:t>乐</a:t>
              </a:r>
              <a:endParaRPr lang="en-US" altLang="zh-CN" sz="2400" dirty="0" smtClean="0"/>
            </a:p>
            <a:p>
              <a:r>
                <a:rPr lang="zh-CN" altLang="en-US" sz="2400" dirty="0" smtClean="0"/>
                <a:t>今</a:t>
              </a:r>
              <a:r>
                <a:rPr lang="zh-CN" altLang="en-US" sz="2400" dirty="0"/>
                <a:t>日头</a:t>
              </a:r>
              <a:r>
                <a:rPr lang="zh-CN" altLang="en-US" sz="2400" dirty="0" smtClean="0"/>
                <a:t>条</a:t>
              </a:r>
              <a:r>
                <a:rPr lang="en-US" altLang="zh-CN" sz="2400" dirty="0"/>
                <a:t>-</a:t>
              </a:r>
              <a:r>
                <a:rPr lang="en-US" altLang="zh-CN" sz="2400" dirty="0" smtClean="0"/>
                <a:t>&gt;</a:t>
              </a:r>
              <a:r>
                <a:rPr lang="zh-CN" altLang="en-US" sz="2400" dirty="0" smtClean="0"/>
                <a:t>新闻</a:t>
              </a:r>
              <a:endParaRPr lang="en-US" altLang="zh-CN" sz="2400" dirty="0" smtClean="0"/>
            </a:p>
          </p:txBody>
        </p:sp>
      </p:grpSp>
      <p:sp>
        <p:nvSpPr>
          <p:cNvPr id="2" name="TextBox 13"/>
          <p:cNvSpPr txBox="1">
            <a:spLocks noChangeArrowheads="1"/>
          </p:cNvSpPr>
          <p:nvPr/>
        </p:nvSpPr>
        <p:spPr bwMode="auto">
          <a:xfrm>
            <a:off x="5607050" y="6386513"/>
            <a:ext cx="533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>
                <a:solidFill>
                  <a:schemeClr val="bg1"/>
                </a:solidFill>
              </a:rPr>
              <a:t>2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204" name="文本框 38"/>
          <p:cNvSpPr txBox="1">
            <a:spLocks noChangeArrowheads="1"/>
          </p:cNvSpPr>
          <p:nvPr/>
        </p:nvSpPr>
        <p:spPr bwMode="auto">
          <a:xfrm>
            <a:off x="1020763" y="463550"/>
            <a:ext cx="25549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dirty="0" smtClean="0">
                <a:solidFill>
                  <a:srgbClr val="2E75B6"/>
                </a:solidFill>
                <a:latin typeface="微软雅黑" pitchFamily="34" charset="-122"/>
                <a:ea typeface="微软雅黑" pitchFamily="34" charset="-122"/>
              </a:rPr>
              <a:t>01 </a:t>
            </a:r>
            <a:r>
              <a:rPr lang="zh-CN" altLang="en-US" sz="2400" dirty="0" smtClean="0">
                <a:solidFill>
                  <a:srgbClr val="2E75B6"/>
                </a:solidFill>
                <a:latin typeface="微软雅黑" pitchFamily="34" charset="-122"/>
                <a:ea typeface="微软雅黑" pitchFamily="34" charset="-122"/>
              </a:rPr>
              <a:t>推荐</a:t>
            </a:r>
            <a:r>
              <a:rPr lang="zh-CN" altLang="en-US" sz="2400" dirty="0">
                <a:solidFill>
                  <a:srgbClr val="2E75B6"/>
                </a:solidFill>
                <a:latin typeface="微软雅黑" pitchFamily="34" charset="-122"/>
                <a:ea typeface="微软雅黑" pitchFamily="34" charset="-122"/>
              </a:rPr>
              <a:t>系统概述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157" y="3079267"/>
            <a:ext cx="2062529" cy="27500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232" y="3079267"/>
            <a:ext cx="2062529" cy="27500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307" y="3079267"/>
            <a:ext cx="2402305" cy="27654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942" y="1401763"/>
            <a:ext cx="7793146" cy="1494794"/>
          </a:xfrm>
          <a:prstGeom prst="rect">
            <a:avLst/>
          </a:prstGeom>
        </p:spPr>
      </p:pic>
      <p:sp>
        <p:nvSpPr>
          <p:cNvPr id="20" name="TextBox 2"/>
          <p:cNvSpPr txBox="1">
            <a:spLocks noChangeArrowheads="1"/>
          </p:cNvSpPr>
          <p:nvPr/>
        </p:nvSpPr>
        <p:spPr bwMode="auto">
          <a:xfrm>
            <a:off x="4077587" y="5916267"/>
            <a:ext cx="726831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 smtClean="0"/>
              <a:t>购物</a:t>
            </a:r>
            <a:endParaRPr lang="zh-CN" altLang="en-US" b="1" dirty="0"/>
          </a:p>
        </p:txBody>
      </p:sp>
      <p:sp>
        <p:nvSpPr>
          <p:cNvPr id="21" name="TextBox 2"/>
          <p:cNvSpPr txBox="1">
            <a:spLocks noChangeArrowheads="1"/>
          </p:cNvSpPr>
          <p:nvPr/>
        </p:nvSpPr>
        <p:spPr bwMode="auto">
          <a:xfrm>
            <a:off x="6761662" y="5916267"/>
            <a:ext cx="726831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 smtClean="0"/>
              <a:t>音乐</a:t>
            </a:r>
            <a:endParaRPr lang="zh-CN" altLang="en-US" b="1" dirty="0"/>
          </a:p>
        </p:txBody>
      </p:sp>
      <p:sp>
        <p:nvSpPr>
          <p:cNvPr id="22" name="TextBox 2"/>
          <p:cNvSpPr txBox="1">
            <a:spLocks noChangeArrowheads="1"/>
          </p:cNvSpPr>
          <p:nvPr/>
        </p:nvSpPr>
        <p:spPr bwMode="auto">
          <a:xfrm>
            <a:off x="9615624" y="5917225"/>
            <a:ext cx="726831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 smtClean="0"/>
              <a:t>新闻</a:t>
            </a:r>
            <a:endParaRPr lang="zh-CN" altLang="en-US" b="1" dirty="0"/>
          </a:p>
        </p:txBody>
      </p:sp>
      <p:sp>
        <p:nvSpPr>
          <p:cNvPr id="23" name="TextBox 2"/>
          <p:cNvSpPr txBox="1">
            <a:spLocks noChangeArrowheads="1"/>
          </p:cNvSpPr>
          <p:nvPr/>
        </p:nvSpPr>
        <p:spPr bwMode="auto">
          <a:xfrm>
            <a:off x="11308678" y="1965010"/>
            <a:ext cx="726831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/>
              <a:t>电影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文本框 41"/>
          <p:cNvSpPr txBox="1">
            <a:spLocks noChangeArrowheads="1"/>
          </p:cNvSpPr>
          <p:nvPr/>
        </p:nvSpPr>
        <p:spPr bwMode="auto">
          <a:xfrm>
            <a:off x="11241088" y="6365875"/>
            <a:ext cx="862012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周秀泽</a:t>
            </a:r>
          </a:p>
        </p:txBody>
      </p:sp>
      <p:sp>
        <p:nvSpPr>
          <p:cNvPr id="9219" name="等腰三角形 16"/>
          <p:cNvSpPr>
            <a:spLocks noChangeArrowheads="1"/>
          </p:cNvSpPr>
          <p:nvPr/>
        </p:nvSpPr>
        <p:spPr bwMode="auto">
          <a:xfrm>
            <a:off x="2033588" y="1101725"/>
            <a:ext cx="487362" cy="300038"/>
          </a:xfrm>
          <a:prstGeom prst="triangle">
            <a:avLst>
              <a:gd name="adj" fmla="val 50000"/>
            </a:avLst>
          </a:prstGeom>
          <a:solidFill>
            <a:srgbClr val="2E75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220" name="直接连接符 9"/>
          <p:cNvSpPr>
            <a:spLocks noChangeShapeType="1"/>
          </p:cNvSpPr>
          <p:nvPr/>
        </p:nvSpPr>
        <p:spPr bwMode="auto">
          <a:xfrm flipH="1">
            <a:off x="838200" y="1012825"/>
            <a:ext cx="3363913" cy="17463"/>
          </a:xfrm>
          <a:prstGeom prst="line">
            <a:avLst/>
          </a:prstGeom>
          <a:noFill/>
          <a:ln w="57150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1" name="Rectangle 7"/>
          <p:cNvSpPr>
            <a:spLocks noChangeArrowheads="1"/>
          </p:cNvSpPr>
          <p:nvPr/>
        </p:nvSpPr>
        <p:spPr bwMode="auto">
          <a:xfrm>
            <a:off x="260350" y="909638"/>
            <a:ext cx="603250" cy="211137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zh-CN" altLang="en-US">
              <a:solidFill>
                <a:srgbClr val="000000"/>
              </a:solidFill>
              <a:sym typeface="宋体" pitchFamily="2" charset="-122"/>
            </a:endParaRPr>
          </a:p>
        </p:txBody>
      </p:sp>
      <p:grpSp>
        <p:nvGrpSpPr>
          <p:cNvPr id="9222" name="组合 1"/>
          <p:cNvGrpSpPr>
            <a:grpSpLocks/>
          </p:cNvGrpSpPr>
          <p:nvPr/>
        </p:nvGrpSpPr>
        <p:grpSpPr bwMode="auto">
          <a:xfrm>
            <a:off x="936625" y="1507201"/>
            <a:ext cx="10763250" cy="1030054"/>
            <a:chOff x="0" y="0"/>
            <a:chExt cx="10763250" cy="1211563"/>
          </a:xfrm>
        </p:grpSpPr>
        <p:sp>
          <p:nvSpPr>
            <p:cNvPr id="9228" name="Rectangle 7"/>
            <p:cNvSpPr>
              <a:spLocks noChangeArrowheads="1"/>
            </p:cNvSpPr>
            <p:nvPr/>
          </p:nvSpPr>
          <p:spPr bwMode="auto">
            <a:xfrm>
              <a:off x="0" y="0"/>
              <a:ext cx="10763250" cy="121156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8204" name="矩形 1"/>
            <p:cNvSpPr>
              <a:spLocks noChangeArrowheads="1"/>
            </p:cNvSpPr>
            <p:nvPr/>
          </p:nvSpPr>
          <p:spPr bwMode="auto">
            <a:xfrm>
              <a:off x="12700" y="60369"/>
              <a:ext cx="10744200" cy="1151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buFont typeface="Arial" pitchFamily="34" charset="0"/>
                <a:buNone/>
                <a:defRPr/>
              </a:pPr>
              <a:r>
                <a:rPr lang="zh-CN" altLang="en-US" sz="2400" dirty="0" smtClean="0">
                  <a:ea typeface="宋体" charset="-122"/>
                </a:rPr>
                <a:t>共同点：</a:t>
              </a:r>
              <a:endParaRPr lang="en-US" altLang="zh-CN" sz="2400" dirty="0" smtClean="0">
                <a:ea typeface="宋体" charset="-122"/>
              </a:endParaRPr>
            </a:p>
            <a:p>
              <a:pPr>
                <a:lnSpc>
                  <a:spcPct val="120000"/>
                </a:lnSpc>
                <a:defRPr/>
              </a:pPr>
              <a:r>
                <a:rPr lang="zh-CN" altLang="en-US" sz="2400" dirty="0" smtClean="0">
                  <a:ea typeface="宋体" charset="-122"/>
                </a:rPr>
                <a:t>为用户提供有用的信息。</a:t>
              </a:r>
              <a:endParaRPr lang="en-US" altLang="zh-CN" sz="2400" dirty="0">
                <a:ea typeface="宋体" charset="-122"/>
              </a:endParaRPr>
            </a:p>
          </p:txBody>
        </p:sp>
      </p:grpSp>
      <p:sp>
        <p:nvSpPr>
          <p:cNvPr id="2" name="TextBox 12"/>
          <p:cNvSpPr txBox="1">
            <a:spLocks noChangeArrowheads="1"/>
          </p:cNvSpPr>
          <p:nvPr/>
        </p:nvSpPr>
        <p:spPr bwMode="auto">
          <a:xfrm>
            <a:off x="5607050" y="6386513"/>
            <a:ext cx="533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 smtClean="0">
                <a:solidFill>
                  <a:schemeClr val="bg1"/>
                </a:solidFill>
              </a:rPr>
              <a:t>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225" name="文本框 38"/>
          <p:cNvSpPr txBox="1">
            <a:spLocks noChangeArrowheads="1"/>
          </p:cNvSpPr>
          <p:nvPr/>
        </p:nvSpPr>
        <p:spPr bwMode="auto">
          <a:xfrm>
            <a:off x="935038" y="463550"/>
            <a:ext cx="33321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2E75B6"/>
                </a:solidFill>
                <a:latin typeface="微软雅黑" pitchFamily="34" charset="-122"/>
                <a:ea typeface="微软雅黑" pitchFamily="34" charset="-122"/>
              </a:rPr>
              <a:t>推荐系</a:t>
            </a:r>
            <a:r>
              <a:rPr lang="zh-CN" altLang="en-US" sz="2400" dirty="0" smtClean="0">
                <a:solidFill>
                  <a:srgbClr val="2E75B6"/>
                </a:solidFill>
                <a:latin typeface="微软雅黑" pitchFamily="34" charset="-122"/>
                <a:ea typeface="微软雅黑" pitchFamily="34" charset="-122"/>
              </a:rPr>
              <a:t>统 </a:t>
            </a:r>
            <a:r>
              <a:rPr lang="en-US" altLang="zh-CN" sz="2400" dirty="0" err="1" smtClean="0">
                <a:solidFill>
                  <a:srgbClr val="2E75B6"/>
                </a:solidFill>
                <a:latin typeface="微软雅黑" pitchFamily="34" charset="-122"/>
                <a:ea typeface="微软雅黑" pitchFamily="34" charset="-122"/>
              </a:rPr>
              <a:t>v.s</a:t>
            </a:r>
            <a:r>
              <a:rPr lang="en-US" altLang="zh-CN" sz="2400" dirty="0" smtClean="0">
                <a:solidFill>
                  <a:srgbClr val="2E75B6"/>
                </a:solidFill>
                <a:latin typeface="微软雅黑" pitchFamily="34" charset="-122"/>
                <a:ea typeface="微软雅黑" pitchFamily="34" charset="-122"/>
              </a:rPr>
              <a:t>. </a:t>
            </a:r>
            <a:r>
              <a:rPr lang="zh-CN" altLang="en-US" sz="2400" dirty="0" smtClean="0">
                <a:solidFill>
                  <a:srgbClr val="2E75B6"/>
                </a:solidFill>
                <a:latin typeface="微软雅黑" pitchFamily="34" charset="-122"/>
                <a:ea typeface="微软雅黑" pitchFamily="34" charset="-122"/>
              </a:rPr>
              <a:t>搜索引擎</a:t>
            </a:r>
            <a:endParaRPr lang="zh-CN" altLang="en-US" sz="2400" dirty="0">
              <a:solidFill>
                <a:srgbClr val="2E75B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773535"/>
              </p:ext>
            </p:extLst>
          </p:nvPr>
        </p:nvGraphicFramePr>
        <p:xfrm>
          <a:off x="935038" y="3349364"/>
          <a:ext cx="10758486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6162">
                  <a:extLst>
                    <a:ext uri="{9D8B030D-6E8A-4147-A177-3AD203B41FA5}">
                      <a16:colId xmlns:a16="http://schemas.microsoft.com/office/drawing/2014/main" val="3207250348"/>
                    </a:ext>
                  </a:extLst>
                </a:gridCol>
                <a:gridCol w="3586162">
                  <a:extLst>
                    <a:ext uri="{9D8B030D-6E8A-4147-A177-3AD203B41FA5}">
                      <a16:colId xmlns:a16="http://schemas.microsoft.com/office/drawing/2014/main" val="2333797809"/>
                    </a:ext>
                  </a:extLst>
                </a:gridCol>
                <a:gridCol w="3586162">
                  <a:extLst>
                    <a:ext uri="{9D8B030D-6E8A-4147-A177-3AD203B41FA5}">
                      <a16:colId xmlns:a16="http://schemas.microsoft.com/office/drawing/2014/main" val="2325851250"/>
                    </a:ext>
                  </a:extLst>
                </a:gridCol>
              </a:tblGrid>
              <a:tr h="33681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搜索引擎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推荐系统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848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主动性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主动请求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被动接受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894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精确性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越精确越好（理论极限</a:t>
                      </a:r>
                      <a:r>
                        <a:rPr lang="en-US" altLang="zh-CN" dirty="0" smtClean="0"/>
                        <a:t>100%</a:t>
                      </a:r>
                      <a:r>
                        <a:rPr lang="zh-CN" altLang="en-US" dirty="0" smtClean="0"/>
                        <a:t>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一定的精确＋商品多样性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637753"/>
                  </a:ext>
                </a:extLst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949325" y="2862471"/>
            <a:ext cx="1415772" cy="5000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zh-CN" altLang="en-US" sz="2400" dirty="0" smtClean="0">
                <a:ea typeface="宋体" charset="-122"/>
              </a:rPr>
              <a:t>不同</a:t>
            </a:r>
            <a:r>
              <a:rPr lang="zh-CN" altLang="en-US" sz="2400" dirty="0">
                <a:ea typeface="宋体" charset="-122"/>
              </a:rPr>
              <a:t>点：</a:t>
            </a:r>
            <a:endParaRPr lang="en-US" altLang="zh-CN" sz="2400" dirty="0"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文本框 41"/>
          <p:cNvSpPr txBox="1">
            <a:spLocks noChangeArrowheads="1"/>
          </p:cNvSpPr>
          <p:nvPr/>
        </p:nvSpPr>
        <p:spPr bwMode="auto">
          <a:xfrm>
            <a:off x="11241088" y="6365875"/>
            <a:ext cx="862012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周秀泽</a:t>
            </a:r>
          </a:p>
        </p:txBody>
      </p:sp>
      <p:sp>
        <p:nvSpPr>
          <p:cNvPr id="13315" name="等腰三角形 16"/>
          <p:cNvSpPr>
            <a:spLocks noChangeArrowheads="1"/>
          </p:cNvSpPr>
          <p:nvPr/>
        </p:nvSpPr>
        <p:spPr bwMode="auto">
          <a:xfrm>
            <a:off x="2033588" y="1101725"/>
            <a:ext cx="487362" cy="300038"/>
          </a:xfrm>
          <a:prstGeom prst="triangle">
            <a:avLst>
              <a:gd name="adj" fmla="val 50000"/>
            </a:avLst>
          </a:prstGeom>
          <a:solidFill>
            <a:srgbClr val="2E75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316" name="直接连接符 9"/>
          <p:cNvSpPr>
            <a:spLocks noChangeShapeType="1"/>
          </p:cNvSpPr>
          <p:nvPr/>
        </p:nvSpPr>
        <p:spPr bwMode="auto">
          <a:xfrm flipH="1">
            <a:off x="838200" y="1012825"/>
            <a:ext cx="3363913" cy="17463"/>
          </a:xfrm>
          <a:prstGeom prst="line">
            <a:avLst/>
          </a:prstGeom>
          <a:noFill/>
          <a:ln w="57150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7" name="Rectangle 7"/>
          <p:cNvSpPr>
            <a:spLocks noChangeArrowheads="1"/>
          </p:cNvSpPr>
          <p:nvPr/>
        </p:nvSpPr>
        <p:spPr bwMode="auto">
          <a:xfrm>
            <a:off x="260350" y="909638"/>
            <a:ext cx="603250" cy="211137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zh-CN" altLang="en-US">
              <a:solidFill>
                <a:srgbClr val="000000"/>
              </a:solidFill>
              <a:sym typeface="宋体" pitchFamily="2" charset="-122"/>
            </a:endParaRPr>
          </a:p>
        </p:txBody>
      </p:sp>
      <p:grpSp>
        <p:nvGrpSpPr>
          <p:cNvPr id="13318" name="组合 1"/>
          <p:cNvGrpSpPr>
            <a:grpSpLocks/>
          </p:cNvGrpSpPr>
          <p:nvPr/>
        </p:nvGrpSpPr>
        <p:grpSpPr bwMode="auto">
          <a:xfrm>
            <a:off x="936625" y="1889125"/>
            <a:ext cx="10763250" cy="4035425"/>
            <a:chOff x="0" y="0"/>
            <a:chExt cx="10763250" cy="4723050"/>
          </a:xfrm>
        </p:grpSpPr>
        <p:sp>
          <p:nvSpPr>
            <p:cNvPr id="13321" name="Rectangle 7"/>
            <p:cNvSpPr>
              <a:spLocks noChangeArrowheads="1"/>
            </p:cNvSpPr>
            <p:nvPr/>
          </p:nvSpPr>
          <p:spPr bwMode="auto">
            <a:xfrm>
              <a:off x="0" y="0"/>
              <a:ext cx="10763250" cy="47230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8204" name="矩形 1"/>
            <p:cNvSpPr>
              <a:spLocks noChangeArrowheads="1"/>
            </p:cNvSpPr>
            <p:nvPr/>
          </p:nvSpPr>
          <p:spPr bwMode="auto">
            <a:xfrm>
              <a:off x="12700" y="60584"/>
              <a:ext cx="10744200" cy="804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342900" indent="-342900">
                <a:lnSpc>
                  <a:spcPct val="120000"/>
                </a:lnSpc>
                <a:buFont typeface="Wingdings" pitchFamily="2" charset="2"/>
                <a:buChar char="l"/>
                <a:defRPr/>
              </a:pPr>
              <a:endParaRPr lang="en-US" altLang="zh-CN" sz="2400" dirty="0">
                <a:ea typeface="宋体" charset="-122"/>
              </a:endParaRPr>
            </a:p>
          </p:txBody>
        </p:sp>
      </p:grpSp>
      <p:sp>
        <p:nvSpPr>
          <p:cNvPr id="13319" name="TextBox 12"/>
          <p:cNvSpPr txBox="1">
            <a:spLocks noChangeArrowheads="1"/>
          </p:cNvSpPr>
          <p:nvPr/>
        </p:nvSpPr>
        <p:spPr bwMode="auto">
          <a:xfrm>
            <a:off x="5607050" y="6386513"/>
            <a:ext cx="533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 smtClean="0">
                <a:solidFill>
                  <a:schemeClr val="bg1"/>
                </a:solidFill>
              </a:rPr>
              <a:t>4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320" name="文本框 38"/>
          <p:cNvSpPr txBox="1">
            <a:spLocks noChangeArrowheads="1"/>
          </p:cNvSpPr>
          <p:nvPr/>
        </p:nvSpPr>
        <p:spPr bwMode="auto">
          <a:xfrm>
            <a:off x="1020763" y="463550"/>
            <a:ext cx="33321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solidFill>
                  <a:srgbClr val="2E75B6"/>
                </a:solidFill>
                <a:latin typeface="微软雅黑" pitchFamily="34" charset="-122"/>
                <a:ea typeface="微软雅黑" pitchFamily="34" charset="-122"/>
              </a:rPr>
              <a:t>推荐系统分类</a:t>
            </a:r>
            <a:endParaRPr lang="zh-CN" altLang="en-US" sz="2400" dirty="0">
              <a:solidFill>
                <a:srgbClr val="2E75B6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/>
            <a:endParaRPr lang="zh-CN" altLang="en-US" sz="2400" dirty="0">
              <a:solidFill>
                <a:srgbClr val="2E75B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04899" y="2028825"/>
            <a:ext cx="104679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/>
              <a:t>协同过</a:t>
            </a:r>
            <a:r>
              <a:rPr lang="zh-CN" altLang="en-US" b="1" dirty="0" smtClean="0"/>
              <a:t>滤</a:t>
            </a:r>
            <a:endParaRPr lang="en-US" altLang="zh-CN" b="1" dirty="0" smtClean="0"/>
          </a:p>
          <a:p>
            <a:r>
              <a:rPr lang="zh-CN" altLang="en-US" dirty="0" smtClean="0"/>
              <a:t>只采用用户和商品的交互信息进行建模，如评分信息，点击、购买信息。</a:t>
            </a:r>
            <a:endParaRPr lang="en-US" altLang="zh-CN" dirty="0"/>
          </a:p>
          <a:p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/>
              <a:t>基</a:t>
            </a:r>
            <a:r>
              <a:rPr lang="zh-CN" altLang="en-US" b="1" dirty="0" smtClean="0"/>
              <a:t>于内容的推荐</a:t>
            </a:r>
            <a:endParaRPr lang="en-US" altLang="zh-CN" b="1" dirty="0" smtClean="0"/>
          </a:p>
          <a:p>
            <a:r>
              <a:rPr lang="zh-CN" altLang="en-US" dirty="0" smtClean="0"/>
              <a:t>主要针对文本和图像内容进行建模。如新闻推荐。</a:t>
            </a:r>
            <a:endParaRPr lang="en-US" altLang="zh-CN" dirty="0" smtClean="0"/>
          </a:p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 smtClean="0"/>
              <a:t>混合推荐</a:t>
            </a:r>
            <a:endParaRPr lang="en-US" altLang="zh-CN" b="1" dirty="0" smtClean="0"/>
          </a:p>
          <a:p>
            <a:r>
              <a:rPr lang="zh-CN" altLang="en-US" dirty="0"/>
              <a:t>协同过</a:t>
            </a:r>
            <a:r>
              <a:rPr lang="zh-CN" altLang="en-US" dirty="0" smtClean="0"/>
              <a:t>滤＋基于内容的推荐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570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文本框 41"/>
          <p:cNvSpPr txBox="1">
            <a:spLocks noChangeArrowheads="1"/>
          </p:cNvSpPr>
          <p:nvPr/>
        </p:nvSpPr>
        <p:spPr bwMode="auto">
          <a:xfrm>
            <a:off x="11241088" y="6365875"/>
            <a:ext cx="862012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周秀泽</a:t>
            </a:r>
          </a:p>
        </p:txBody>
      </p:sp>
      <p:sp>
        <p:nvSpPr>
          <p:cNvPr id="13315" name="等腰三角形 16"/>
          <p:cNvSpPr>
            <a:spLocks noChangeArrowheads="1"/>
          </p:cNvSpPr>
          <p:nvPr/>
        </p:nvSpPr>
        <p:spPr bwMode="auto">
          <a:xfrm>
            <a:off x="2033588" y="1101725"/>
            <a:ext cx="487362" cy="300038"/>
          </a:xfrm>
          <a:prstGeom prst="triangle">
            <a:avLst>
              <a:gd name="adj" fmla="val 50000"/>
            </a:avLst>
          </a:prstGeom>
          <a:solidFill>
            <a:srgbClr val="2E75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316" name="直接连接符 9"/>
          <p:cNvSpPr>
            <a:spLocks noChangeShapeType="1"/>
          </p:cNvSpPr>
          <p:nvPr/>
        </p:nvSpPr>
        <p:spPr bwMode="auto">
          <a:xfrm flipH="1">
            <a:off x="838200" y="1012825"/>
            <a:ext cx="3363913" cy="17463"/>
          </a:xfrm>
          <a:prstGeom prst="line">
            <a:avLst/>
          </a:prstGeom>
          <a:noFill/>
          <a:ln w="57150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7" name="Rectangle 7"/>
          <p:cNvSpPr>
            <a:spLocks noChangeArrowheads="1"/>
          </p:cNvSpPr>
          <p:nvPr/>
        </p:nvSpPr>
        <p:spPr bwMode="auto">
          <a:xfrm>
            <a:off x="260350" y="909638"/>
            <a:ext cx="603250" cy="211137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zh-CN" altLang="en-US">
              <a:solidFill>
                <a:srgbClr val="000000"/>
              </a:solidFill>
              <a:sym typeface="宋体" pitchFamily="2" charset="-122"/>
            </a:endParaRPr>
          </a:p>
        </p:txBody>
      </p:sp>
      <p:grpSp>
        <p:nvGrpSpPr>
          <p:cNvPr id="13318" name="组合 1"/>
          <p:cNvGrpSpPr>
            <a:grpSpLocks/>
          </p:cNvGrpSpPr>
          <p:nvPr/>
        </p:nvGrpSpPr>
        <p:grpSpPr bwMode="auto">
          <a:xfrm>
            <a:off x="936625" y="1676400"/>
            <a:ext cx="10763250" cy="4410075"/>
            <a:chOff x="0" y="0"/>
            <a:chExt cx="10763250" cy="4723050"/>
          </a:xfrm>
        </p:grpSpPr>
        <p:sp>
          <p:nvSpPr>
            <p:cNvPr id="13321" name="Rectangle 7"/>
            <p:cNvSpPr>
              <a:spLocks noChangeArrowheads="1"/>
            </p:cNvSpPr>
            <p:nvPr/>
          </p:nvSpPr>
          <p:spPr bwMode="auto">
            <a:xfrm>
              <a:off x="0" y="0"/>
              <a:ext cx="10763250" cy="47230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8204" name="矩形 1"/>
            <p:cNvSpPr>
              <a:spLocks noChangeArrowheads="1"/>
            </p:cNvSpPr>
            <p:nvPr/>
          </p:nvSpPr>
          <p:spPr bwMode="auto">
            <a:xfrm>
              <a:off x="12700" y="60584"/>
              <a:ext cx="10744200" cy="804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342900" indent="-342900">
                <a:lnSpc>
                  <a:spcPct val="120000"/>
                </a:lnSpc>
                <a:buFont typeface="Wingdings" pitchFamily="2" charset="2"/>
                <a:buChar char="l"/>
                <a:defRPr/>
              </a:pPr>
              <a:endParaRPr lang="en-US" altLang="zh-CN" sz="2400" dirty="0">
                <a:ea typeface="宋体" charset="-122"/>
              </a:endParaRPr>
            </a:p>
          </p:txBody>
        </p:sp>
      </p:grpSp>
      <p:sp>
        <p:nvSpPr>
          <p:cNvPr id="13319" name="TextBox 12"/>
          <p:cNvSpPr txBox="1">
            <a:spLocks noChangeArrowheads="1"/>
          </p:cNvSpPr>
          <p:nvPr/>
        </p:nvSpPr>
        <p:spPr bwMode="auto">
          <a:xfrm>
            <a:off x="5607050" y="6386513"/>
            <a:ext cx="533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 smtClean="0">
                <a:solidFill>
                  <a:schemeClr val="bg1"/>
                </a:solidFill>
              </a:rPr>
              <a:t>5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320" name="文本框 38"/>
          <p:cNvSpPr txBox="1">
            <a:spLocks noChangeArrowheads="1"/>
          </p:cNvSpPr>
          <p:nvPr/>
        </p:nvSpPr>
        <p:spPr bwMode="auto">
          <a:xfrm>
            <a:off x="1020763" y="463550"/>
            <a:ext cx="33321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solidFill>
                  <a:srgbClr val="2E75B6"/>
                </a:solidFill>
                <a:latin typeface="微软雅黑" pitchFamily="34" charset="-122"/>
                <a:ea typeface="微软雅黑" pitchFamily="34" charset="-122"/>
              </a:rPr>
              <a:t>协同过滤</a:t>
            </a:r>
            <a:endParaRPr lang="zh-CN" altLang="en-US" sz="2400" dirty="0">
              <a:solidFill>
                <a:srgbClr val="2E75B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949325" y="1771485"/>
            <a:ext cx="10694987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定义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协同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：一些具有相似兴趣的人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共同给出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一个你可能感兴趣的列表；</a:t>
            </a: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过滤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：从推荐的列表中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筛选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出你感兴趣的物品/服务。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Open San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49325" y="4241132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0000"/>
                </a:solidFill>
              </a:rPr>
              <a:t>步骤：</a:t>
            </a:r>
          </a:p>
          <a:p>
            <a:pPr lvl="0"/>
            <a:r>
              <a:rPr lang="en-US" altLang="zh-CN" dirty="0">
                <a:solidFill>
                  <a:srgbClr val="000000"/>
                </a:solidFill>
              </a:rPr>
              <a:t>1. </a:t>
            </a:r>
            <a:r>
              <a:rPr lang="zh-CN" altLang="en-US" dirty="0">
                <a:solidFill>
                  <a:srgbClr val="000000"/>
                </a:solidFill>
              </a:rPr>
              <a:t>输入用户</a:t>
            </a:r>
            <a:r>
              <a:rPr lang="en-US" altLang="zh-CN" dirty="0">
                <a:solidFill>
                  <a:srgbClr val="000000"/>
                </a:solidFill>
              </a:rPr>
              <a:t>-</a:t>
            </a:r>
            <a:r>
              <a:rPr lang="zh-CN" altLang="en-US" dirty="0">
                <a:solidFill>
                  <a:srgbClr val="000000"/>
                </a:solidFill>
              </a:rPr>
              <a:t>商品的评分矩阵；</a:t>
            </a:r>
          </a:p>
          <a:p>
            <a:pPr lvl="0"/>
            <a:r>
              <a:rPr lang="en-US" altLang="zh-CN" dirty="0">
                <a:solidFill>
                  <a:srgbClr val="000000"/>
                </a:solidFill>
              </a:rPr>
              <a:t>2. </a:t>
            </a:r>
            <a:r>
              <a:rPr lang="zh-CN" altLang="en-US" dirty="0">
                <a:solidFill>
                  <a:srgbClr val="000000"/>
                </a:solidFill>
              </a:rPr>
              <a:t>计算相似度，得到 </a:t>
            </a:r>
            <a:r>
              <a:rPr lang="en-US" altLang="zh-CN" dirty="0">
                <a:solidFill>
                  <a:srgbClr val="000000"/>
                </a:solidFill>
              </a:rPr>
              <a:t>K </a:t>
            </a:r>
            <a:r>
              <a:rPr lang="zh-CN" altLang="en-US" dirty="0">
                <a:solidFill>
                  <a:srgbClr val="000000"/>
                </a:solidFill>
              </a:rPr>
              <a:t>个最近邻；</a:t>
            </a:r>
          </a:p>
          <a:p>
            <a:pPr lvl="0"/>
            <a:r>
              <a:rPr lang="en-US" altLang="zh-CN" dirty="0">
                <a:solidFill>
                  <a:srgbClr val="000000"/>
                </a:solidFill>
              </a:rPr>
              <a:t>3. </a:t>
            </a:r>
            <a:r>
              <a:rPr lang="zh-CN" altLang="en-US" dirty="0">
                <a:solidFill>
                  <a:srgbClr val="000000"/>
                </a:solidFill>
              </a:rPr>
              <a:t>预测未知项的评分；</a:t>
            </a:r>
          </a:p>
          <a:p>
            <a:pPr lvl="0"/>
            <a:r>
              <a:rPr lang="en-US" altLang="zh-CN" dirty="0">
                <a:solidFill>
                  <a:srgbClr val="000000"/>
                </a:solidFill>
              </a:rPr>
              <a:t>4. </a:t>
            </a:r>
            <a:r>
              <a:rPr lang="zh-CN" altLang="en-US" dirty="0">
                <a:solidFill>
                  <a:srgbClr val="000000"/>
                </a:solidFill>
              </a:rPr>
              <a:t>生成 </a:t>
            </a:r>
            <a:r>
              <a:rPr lang="en-US" altLang="zh-CN" dirty="0">
                <a:solidFill>
                  <a:srgbClr val="000000"/>
                </a:solidFill>
              </a:rPr>
              <a:t>top-n </a:t>
            </a:r>
            <a:r>
              <a:rPr lang="zh-CN" altLang="en-US" dirty="0">
                <a:solidFill>
                  <a:srgbClr val="000000"/>
                </a:solidFill>
              </a:rPr>
              <a:t>推荐列表。</a:t>
            </a:r>
            <a:endParaRPr lang="zh-CN" altLang="zh-CN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49325" y="267278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 altLang="zh-CN" dirty="0">
              <a:solidFill>
                <a:srgbClr val="333333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CN" altLang="zh-CN" dirty="0">
                <a:solidFill>
                  <a:srgbClr val="333333"/>
                </a:solidFill>
                <a:ea typeface="Open Sans"/>
              </a:rPr>
              <a:t>核心思想</a:t>
            </a:r>
            <a:r>
              <a:rPr lang="zh-CN" altLang="en-US" dirty="0">
                <a:solidFill>
                  <a:srgbClr val="333333"/>
                </a:solidFill>
                <a:ea typeface="Open Sans"/>
              </a:rPr>
              <a:t>：</a:t>
            </a:r>
            <a:r>
              <a:rPr lang="zh-CN" altLang="zh-CN" b="1" dirty="0">
                <a:solidFill>
                  <a:srgbClr val="333333"/>
                </a:solidFill>
                <a:ea typeface="Open Sans"/>
              </a:rPr>
              <a:t>人以群分 物以类聚</a:t>
            </a:r>
            <a:endParaRPr lang="zh-CN" altLang="zh-CN" sz="1050" dirty="0">
              <a:solidFill>
                <a:srgbClr val="000000"/>
              </a:solidFill>
            </a:endParaRPr>
          </a:p>
          <a:p>
            <a:pPr lvl="0"/>
            <a:r>
              <a:rPr lang="zh-CN" altLang="zh-CN" dirty="0">
                <a:solidFill>
                  <a:srgbClr val="333333"/>
                </a:solidFill>
                <a:ea typeface="Open Sans"/>
              </a:rPr>
              <a:t>人以群分 -&gt; 基于用户的最近邻推荐</a:t>
            </a:r>
            <a:endParaRPr lang="zh-CN" altLang="zh-CN" sz="1050" dirty="0">
              <a:solidFill>
                <a:srgbClr val="000000"/>
              </a:solidFill>
            </a:endParaRPr>
          </a:p>
          <a:p>
            <a:pPr lvl="0"/>
            <a:r>
              <a:rPr lang="zh-CN" altLang="zh-CN" dirty="0">
                <a:solidFill>
                  <a:srgbClr val="333333"/>
                </a:solidFill>
                <a:ea typeface="Open Sans"/>
              </a:rPr>
              <a:t>物以类聚 -&gt; 基于物品的最近邻推荐</a:t>
            </a:r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088" y="2717759"/>
            <a:ext cx="4986338" cy="313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85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文本框 41"/>
          <p:cNvSpPr txBox="1">
            <a:spLocks noChangeArrowheads="1"/>
          </p:cNvSpPr>
          <p:nvPr/>
        </p:nvSpPr>
        <p:spPr bwMode="auto">
          <a:xfrm>
            <a:off x="11241088" y="6365875"/>
            <a:ext cx="862012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周秀泽</a:t>
            </a:r>
          </a:p>
        </p:txBody>
      </p:sp>
      <p:sp>
        <p:nvSpPr>
          <p:cNvPr id="13315" name="等腰三角形 16"/>
          <p:cNvSpPr>
            <a:spLocks noChangeArrowheads="1"/>
          </p:cNvSpPr>
          <p:nvPr/>
        </p:nvSpPr>
        <p:spPr bwMode="auto">
          <a:xfrm>
            <a:off x="2033588" y="1101725"/>
            <a:ext cx="487362" cy="300038"/>
          </a:xfrm>
          <a:prstGeom prst="triangle">
            <a:avLst>
              <a:gd name="adj" fmla="val 50000"/>
            </a:avLst>
          </a:prstGeom>
          <a:solidFill>
            <a:srgbClr val="2E75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316" name="直接连接符 9"/>
          <p:cNvSpPr>
            <a:spLocks noChangeShapeType="1"/>
          </p:cNvSpPr>
          <p:nvPr/>
        </p:nvSpPr>
        <p:spPr bwMode="auto">
          <a:xfrm flipH="1">
            <a:off x="838200" y="1012825"/>
            <a:ext cx="3363913" cy="17463"/>
          </a:xfrm>
          <a:prstGeom prst="line">
            <a:avLst/>
          </a:prstGeom>
          <a:noFill/>
          <a:ln w="57150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7" name="Rectangle 7"/>
          <p:cNvSpPr>
            <a:spLocks noChangeArrowheads="1"/>
          </p:cNvSpPr>
          <p:nvPr/>
        </p:nvSpPr>
        <p:spPr bwMode="auto">
          <a:xfrm>
            <a:off x="260350" y="909638"/>
            <a:ext cx="603250" cy="211137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zh-CN" altLang="en-US">
              <a:solidFill>
                <a:srgbClr val="000000"/>
              </a:solidFill>
              <a:sym typeface="宋体" pitchFamily="2" charset="-122"/>
            </a:endParaRPr>
          </a:p>
        </p:txBody>
      </p:sp>
      <p:grpSp>
        <p:nvGrpSpPr>
          <p:cNvPr id="13318" name="组合 1"/>
          <p:cNvGrpSpPr>
            <a:grpSpLocks/>
          </p:cNvGrpSpPr>
          <p:nvPr/>
        </p:nvGrpSpPr>
        <p:grpSpPr bwMode="auto">
          <a:xfrm>
            <a:off x="936625" y="1889125"/>
            <a:ext cx="10763250" cy="2970213"/>
            <a:chOff x="0" y="0"/>
            <a:chExt cx="10763250" cy="4723050"/>
          </a:xfrm>
        </p:grpSpPr>
        <p:sp>
          <p:nvSpPr>
            <p:cNvPr id="13321" name="Rectangle 7"/>
            <p:cNvSpPr>
              <a:spLocks noChangeArrowheads="1"/>
            </p:cNvSpPr>
            <p:nvPr/>
          </p:nvSpPr>
          <p:spPr bwMode="auto">
            <a:xfrm>
              <a:off x="0" y="0"/>
              <a:ext cx="10763250" cy="47230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8204" name="矩形 1"/>
            <p:cNvSpPr>
              <a:spLocks noChangeArrowheads="1"/>
            </p:cNvSpPr>
            <p:nvPr/>
          </p:nvSpPr>
          <p:spPr bwMode="auto">
            <a:xfrm>
              <a:off x="12700" y="60584"/>
              <a:ext cx="10744200" cy="804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342900" indent="-342900">
                <a:lnSpc>
                  <a:spcPct val="120000"/>
                </a:lnSpc>
                <a:buFont typeface="Wingdings" pitchFamily="2" charset="2"/>
                <a:buChar char="l"/>
                <a:defRPr/>
              </a:pPr>
              <a:endParaRPr lang="en-US" altLang="zh-CN" sz="2400" dirty="0">
                <a:ea typeface="宋体" charset="-122"/>
              </a:endParaRPr>
            </a:p>
          </p:txBody>
        </p:sp>
      </p:grpSp>
      <p:sp>
        <p:nvSpPr>
          <p:cNvPr id="13319" name="TextBox 12"/>
          <p:cNvSpPr txBox="1">
            <a:spLocks noChangeArrowheads="1"/>
          </p:cNvSpPr>
          <p:nvPr/>
        </p:nvSpPr>
        <p:spPr bwMode="auto">
          <a:xfrm>
            <a:off x="5607050" y="6386513"/>
            <a:ext cx="533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 smtClean="0">
                <a:solidFill>
                  <a:schemeClr val="bg1"/>
                </a:solidFill>
              </a:rPr>
              <a:t>6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320" name="文本框 38"/>
          <p:cNvSpPr txBox="1">
            <a:spLocks noChangeArrowheads="1"/>
          </p:cNvSpPr>
          <p:nvPr/>
        </p:nvSpPr>
        <p:spPr bwMode="auto">
          <a:xfrm>
            <a:off x="1020763" y="463550"/>
            <a:ext cx="34464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dirty="0" smtClean="0">
                <a:solidFill>
                  <a:srgbClr val="2E75B6"/>
                </a:solidFill>
                <a:latin typeface="微软雅黑" pitchFamily="34" charset="-122"/>
                <a:ea typeface="微软雅黑" pitchFamily="34" charset="-122"/>
              </a:rPr>
              <a:t>02 </a:t>
            </a:r>
            <a:r>
              <a:rPr lang="zh-CN" altLang="en-US" sz="2400" dirty="0" smtClean="0">
                <a:solidFill>
                  <a:srgbClr val="2E75B6"/>
                </a:solidFill>
                <a:latin typeface="微软雅黑" pitchFamily="34" charset="-122"/>
                <a:ea typeface="微软雅黑" pitchFamily="34" charset="-122"/>
              </a:rPr>
              <a:t>基</a:t>
            </a:r>
            <a:r>
              <a:rPr lang="zh-CN" altLang="en-US" sz="2400" dirty="0">
                <a:solidFill>
                  <a:srgbClr val="2E75B6"/>
                </a:solidFill>
                <a:latin typeface="微软雅黑" pitchFamily="34" charset="-122"/>
                <a:ea typeface="微软雅黑" pitchFamily="34" charset="-122"/>
              </a:rPr>
              <a:t>于用户的近邻推荐</a:t>
            </a:r>
          </a:p>
          <a:p>
            <a:pPr eaLnBrk="1" hangingPunct="1"/>
            <a:endParaRPr lang="zh-CN" altLang="en-US" sz="2400" dirty="0">
              <a:solidFill>
                <a:srgbClr val="2E75B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949325" y="1876170"/>
            <a:ext cx="10571162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核心思想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：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你的喜好和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大部分人差不多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，总有几个品味特别一致的“好友”，他们喜欢的商品你也很可能会喜欢。</a:t>
            </a: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Open San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步骤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：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历史评分信息 —&gt;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用户的相似度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 —&gt; K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近邻用户 —&gt; 近邻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共同评分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来计算评分</a:t>
            </a: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文本框 41"/>
          <p:cNvSpPr txBox="1">
            <a:spLocks noChangeArrowheads="1"/>
          </p:cNvSpPr>
          <p:nvPr/>
        </p:nvSpPr>
        <p:spPr bwMode="auto">
          <a:xfrm>
            <a:off x="11241088" y="6365875"/>
            <a:ext cx="862012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周秀泽</a:t>
            </a:r>
          </a:p>
        </p:txBody>
      </p:sp>
      <p:sp>
        <p:nvSpPr>
          <p:cNvPr id="13315" name="等腰三角形 16"/>
          <p:cNvSpPr>
            <a:spLocks noChangeArrowheads="1"/>
          </p:cNvSpPr>
          <p:nvPr/>
        </p:nvSpPr>
        <p:spPr bwMode="auto">
          <a:xfrm>
            <a:off x="2033588" y="1101725"/>
            <a:ext cx="487362" cy="300038"/>
          </a:xfrm>
          <a:prstGeom prst="triangle">
            <a:avLst>
              <a:gd name="adj" fmla="val 50000"/>
            </a:avLst>
          </a:prstGeom>
          <a:solidFill>
            <a:srgbClr val="2E75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316" name="直接连接符 9"/>
          <p:cNvSpPr>
            <a:spLocks noChangeShapeType="1"/>
          </p:cNvSpPr>
          <p:nvPr/>
        </p:nvSpPr>
        <p:spPr bwMode="auto">
          <a:xfrm flipH="1">
            <a:off x="838200" y="1012825"/>
            <a:ext cx="3363913" cy="17463"/>
          </a:xfrm>
          <a:prstGeom prst="line">
            <a:avLst/>
          </a:prstGeom>
          <a:noFill/>
          <a:ln w="57150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7" name="Rectangle 7"/>
          <p:cNvSpPr>
            <a:spLocks noChangeArrowheads="1"/>
          </p:cNvSpPr>
          <p:nvPr/>
        </p:nvSpPr>
        <p:spPr bwMode="auto">
          <a:xfrm>
            <a:off x="260350" y="909638"/>
            <a:ext cx="603250" cy="211137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zh-CN" altLang="en-US">
              <a:solidFill>
                <a:srgbClr val="000000"/>
              </a:solidFill>
              <a:sym typeface="宋体" pitchFamily="2" charset="-122"/>
            </a:endParaRPr>
          </a:p>
        </p:txBody>
      </p:sp>
      <p:sp>
        <p:nvSpPr>
          <p:cNvPr id="13319" name="TextBox 12"/>
          <p:cNvSpPr txBox="1">
            <a:spLocks noChangeArrowheads="1"/>
          </p:cNvSpPr>
          <p:nvPr/>
        </p:nvSpPr>
        <p:spPr bwMode="auto">
          <a:xfrm>
            <a:off x="5607050" y="6386513"/>
            <a:ext cx="533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 smtClean="0">
                <a:solidFill>
                  <a:schemeClr val="bg1"/>
                </a:solidFill>
              </a:rPr>
              <a:t>6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320" name="文本框 38"/>
          <p:cNvSpPr txBox="1">
            <a:spLocks noChangeArrowheads="1"/>
          </p:cNvSpPr>
          <p:nvPr/>
        </p:nvSpPr>
        <p:spPr bwMode="auto">
          <a:xfrm>
            <a:off x="1020763" y="463550"/>
            <a:ext cx="34464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solidFill>
                  <a:srgbClr val="2E75B6"/>
                </a:solidFill>
                <a:latin typeface="微软雅黑" pitchFamily="34" charset="-122"/>
                <a:ea typeface="微软雅黑" pitchFamily="34" charset="-122"/>
              </a:rPr>
              <a:t>示例</a:t>
            </a:r>
            <a:endParaRPr lang="zh-CN" altLang="en-US" sz="2400" dirty="0">
              <a:solidFill>
                <a:srgbClr val="2E75B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286455"/>
              </p:ext>
            </p:extLst>
          </p:nvPr>
        </p:nvGraphicFramePr>
        <p:xfrm>
          <a:off x="863600" y="1672166"/>
          <a:ext cx="6966858" cy="3442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144919119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60527314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701974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74563213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238229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96995801"/>
                    </a:ext>
                  </a:extLst>
                </a:gridCol>
              </a:tblGrid>
              <a:tr h="149965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015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小红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5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3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?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943162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小橙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3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3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3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527365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小黄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3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3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5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937037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小绿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3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3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5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4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173891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小青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5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5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840280762"/>
                  </a:ext>
                </a:extLst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26" y="1777239"/>
            <a:ext cx="971873" cy="137182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441" y="1792852"/>
            <a:ext cx="939672" cy="13562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225" y="1792852"/>
            <a:ext cx="908049" cy="13425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385" y="1792852"/>
            <a:ext cx="915983" cy="135620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546" y="1777239"/>
            <a:ext cx="917457" cy="1353496"/>
          </a:xfrm>
          <a:prstGeom prst="rect">
            <a:avLst/>
          </a:prstGeom>
        </p:spPr>
      </p:pic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209548"/>
              </p:ext>
            </p:extLst>
          </p:nvPr>
        </p:nvGraphicFramePr>
        <p:xfrm>
          <a:off x="8500512" y="1672166"/>
          <a:ext cx="1161143" cy="3442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2808596593"/>
                    </a:ext>
                  </a:extLst>
                </a:gridCol>
              </a:tblGrid>
              <a:tr h="1499659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平均值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313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  <a:effectLst/>
                        </a:rPr>
                        <a:t>4.0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697155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/>
                        </a:rPr>
                        <a:t>2.4</a:t>
                      </a:r>
                      <a:endParaRPr lang="en-US" altLang="zh-CN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502302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/>
                        </a:rPr>
                        <a:t>3.8</a:t>
                      </a:r>
                      <a:endParaRPr lang="en-US" altLang="zh-CN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8221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/>
                        </a:rPr>
                        <a:t>3.2</a:t>
                      </a:r>
                      <a:endParaRPr lang="en-US" altLang="zh-CN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222400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effectLst/>
                        </a:rPr>
                        <a:t>2.8</a:t>
                      </a:r>
                      <a:endParaRPr lang="en-US" altLang="zh-CN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424896718"/>
                  </a:ext>
                </a:extLst>
              </a:tr>
            </a:tbl>
          </a:graphicData>
        </a:graphic>
      </p:graphicFrame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399589"/>
              </p:ext>
            </p:extLst>
          </p:nvPr>
        </p:nvGraphicFramePr>
        <p:xfrm>
          <a:off x="10396762" y="1672166"/>
          <a:ext cx="1161143" cy="1888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2808596593"/>
                    </a:ext>
                  </a:extLst>
                </a:gridCol>
              </a:tblGrid>
              <a:tr h="14996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偏置＋</a:t>
                      </a:r>
                    </a:p>
                    <a:p>
                      <a:r>
                        <a:rPr lang="zh-CN" altLang="en-US" dirty="0" smtClean="0"/>
                        <a:t>平均值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313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effectLst/>
                        </a:rPr>
                        <a:t>4.2</a:t>
                      </a:r>
                      <a:endParaRPr lang="en-US" altLang="zh-CN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697155965"/>
                  </a:ext>
                </a:extLst>
              </a:tr>
            </a:tbl>
          </a:graphicData>
        </a:graphic>
      </p:graphicFrame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0568" y="5302982"/>
            <a:ext cx="1628775" cy="6762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24012" y="5268991"/>
            <a:ext cx="2476500" cy="71437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07389" y="5468719"/>
            <a:ext cx="90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均值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4599052" y="5468719"/>
            <a:ext cx="161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偏置＋均值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97900" y="5396208"/>
            <a:ext cx="3505200" cy="47625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85760" y="5407104"/>
            <a:ext cx="1666875" cy="438150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 bwMode="auto">
          <a:xfrm>
            <a:off x="2039937" y="3207074"/>
            <a:ext cx="4614183" cy="353372"/>
          </a:xfrm>
          <a:prstGeom prst="rect">
            <a:avLst/>
          </a:prstGeom>
          <a:noFill/>
          <a:ln w="603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8500512" y="3177695"/>
            <a:ext cx="1130753" cy="353372"/>
          </a:xfrm>
          <a:prstGeom prst="rect">
            <a:avLst/>
          </a:prstGeom>
          <a:noFill/>
          <a:ln w="603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37" name="椭圆 36"/>
          <p:cNvSpPr/>
          <p:nvPr/>
        </p:nvSpPr>
        <p:spPr bwMode="auto">
          <a:xfrm>
            <a:off x="6875577" y="3560445"/>
            <a:ext cx="733424" cy="322180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38" name="椭圆 37"/>
          <p:cNvSpPr/>
          <p:nvPr/>
        </p:nvSpPr>
        <p:spPr bwMode="auto">
          <a:xfrm>
            <a:off x="8699176" y="3567230"/>
            <a:ext cx="733424" cy="322180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26" name="右箭头 25"/>
          <p:cNvSpPr/>
          <p:nvPr/>
        </p:nvSpPr>
        <p:spPr bwMode="auto">
          <a:xfrm>
            <a:off x="7609001" y="3682125"/>
            <a:ext cx="1090175" cy="96979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40" name="椭圆 39"/>
          <p:cNvSpPr/>
          <p:nvPr/>
        </p:nvSpPr>
        <p:spPr bwMode="auto">
          <a:xfrm>
            <a:off x="6846333" y="3960777"/>
            <a:ext cx="733424" cy="322180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41" name="椭圆 40"/>
          <p:cNvSpPr/>
          <p:nvPr/>
        </p:nvSpPr>
        <p:spPr bwMode="auto">
          <a:xfrm>
            <a:off x="8669932" y="3967562"/>
            <a:ext cx="733424" cy="322180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42" name="右箭头 41"/>
          <p:cNvSpPr/>
          <p:nvPr/>
        </p:nvSpPr>
        <p:spPr bwMode="auto">
          <a:xfrm>
            <a:off x="7579757" y="4082457"/>
            <a:ext cx="1090175" cy="96979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43" name="椭圆 42"/>
          <p:cNvSpPr/>
          <p:nvPr/>
        </p:nvSpPr>
        <p:spPr bwMode="auto">
          <a:xfrm>
            <a:off x="6875577" y="4349735"/>
            <a:ext cx="733424" cy="322180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44" name="椭圆 43"/>
          <p:cNvSpPr/>
          <p:nvPr/>
        </p:nvSpPr>
        <p:spPr bwMode="auto">
          <a:xfrm>
            <a:off x="8699176" y="4356520"/>
            <a:ext cx="733424" cy="322180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45" name="右箭头 44"/>
          <p:cNvSpPr/>
          <p:nvPr/>
        </p:nvSpPr>
        <p:spPr bwMode="auto">
          <a:xfrm>
            <a:off x="7609001" y="4471415"/>
            <a:ext cx="1090175" cy="96979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46" name="椭圆 45"/>
          <p:cNvSpPr/>
          <p:nvPr/>
        </p:nvSpPr>
        <p:spPr bwMode="auto">
          <a:xfrm>
            <a:off x="6875577" y="4752415"/>
            <a:ext cx="733424" cy="322180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47" name="椭圆 46"/>
          <p:cNvSpPr/>
          <p:nvPr/>
        </p:nvSpPr>
        <p:spPr bwMode="auto">
          <a:xfrm>
            <a:off x="8699176" y="4759200"/>
            <a:ext cx="733424" cy="322180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48" name="右箭头 47"/>
          <p:cNvSpPr/>
          <p:nvPr/>
        </p:nvSpPr>
        <p:spPr bwMode="auto">
          <a:xfrm>
            <a:off x="7609001" y="4874095"/>
            <a:ext cx="1090175" cy="96979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793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35" grpId="0" animBg="1"/>
      <p:bldP spid="36" grpId="0" animBg="1"/>
      <p:bldP spid="37" grpId="0" animBg="1"/>
      <p:bldP spid="38" grpId="0" animBg="1"/>
      <p:bldP spid="26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文本框 41"/>
          <p:cNvSpPr txBox="1">
            <a:spLocks noChangeArrowheads="1"/>
          </p:cNvSpPr>
          <p:nvPr/>
        </p:nvSpPr>
        <p:spPr bwMode="auto">
          <a:xfrm>
            <a:off x="11241088" y="6365875"/>
            <a:ext cx="862012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周秀泽</a:t>
            </a:r>
          </a:p>
        </p:txBody>
      </p:sp>
      <p:sp>
        <p:nvSpPr>
          <p:cNvPr id="13315" name="等腰三角形 16"/>
          <p:cNvSpPr>
            <a:spLocks noChangeArrowheads="1"/>
          </p:cNvSpPr>
          <p:nvPr/>
        </p:nvSpPr>
        <p:spPr bwMode="auto">
          <a:xfrm>
            <a:off x="2033588" y="1101725"/>
            <a:ext cx="487362" cy="300038"/>
          </a:xfrm>
          <a:prstGeom prst="triangle">
            <a:avLst>
              <a:gd name="adj" fmla="val 50000"/>
            </a:avLst>
          </a:prstGeom>
          <a:solidFill>
            <a:srgbClr val="2E75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316" name="直接连接符 9"/>
          <p:cNvSpPr>
            <a:spLocks noChangeShapeType="1"/>
          </p:cNvSpPr>
          <p:nvPr/>
        </p:nvSpPr>
        <p:spPr bwMode="auto">
          <a:xfrm flipH="1">
            <a:off x="838200" y="1012825"/>
            <a:ext cx="3363913" cy="17463"/>
          </a:xfrm>
          <a:prstGeom prst="line">
            <a:avLst/>
          </a:prstGeom>
          <a:noFill/>
          <a:ln w="57150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7" name="Rectangle 7"/>
          <p:cNvSpPr>
            <a:spLocks noChangeArrowheads="1"/>
          </p:cNvSpPr>
          <p:nvPr/>
        </p:nvSpPr>
        <p:spPr bwMode="auto">
          <a:xfrm>
            <a:off x="260350" y="909638"/>
            <a:ext cx="603250" cy="211137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zh-CN" altLang="en-US">
              <a:solidFill>
                <a:srgbClr val="000000"/>
              </a:solidFill>
              <a:sym typeface="宋体" pitchFamily="2" charset="-122"/>
            </a:endParaRPr>
          </a:p>
        </p:txBody>
      </p:sp>
      <p:grpSp>
        <p:nvGrpSpPr>
          <p:cNvPr id="13318" name="组合 1"/>
          <p:cNvGrpSpPr>
            <a:grpSpLocks/>
          </p:cNvGrpSpPr>
          <p:nvPr/>
        </p:nvGrpSpPr>
        <p:grpSpPr bwMode="auto">
          <a:xfrm>
            <a:off x="552450" y="1401763"/>
            <a:ext cx="11550649" cy="4741862"/>
            <a:chOff x="0" y="0"/>
            <a:chExt cx="10763250" cy="4723050"/>
          </a:xfrm>
        </p:grpSpPr>
        <p:sp>
          <p:nvSpPr>
            <p:cNvPr id="13321" name="Rectangle 7"/>
            <p:cNvSpPr>
              <a:spLocks noChangeArrowheads="1"/>
            </p:cNvSpPr>
            <p:nvPr/>
          </p:nvSpPr>
          <p:spPr bwMode="auto">
            <a:xfrm>
              <a:off x="0" y="0"/>
              <a:ext cx="10763250" cy="47230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8204" name="矩形 1"/>
            <p:cNvSpPr>
              <a:spLocks noChangeArrowheads="1"/>
            </p:cNvSpPr>
            <p:nvPr/>
          </p:nvSpPr>
          <p:spPr bwMode="auto">
            <a:xfrm>
              <a:off x="12700" y="60584"/>
              <a:ext cx="10744200" cy="804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342900" indent="-342900">
                <a:lnSpc>
                  <a:spcPct val="120000"/>
                </a:lnSpc>
                <a:buFont typeface="Wingdings" pitchFamily="2" charset="2"/>
                <a:buChar char="l"/>
                <a:defRPr/>
              </a:pPr>
              <a:endParaRPr lang="en-US" altLang="zh-CN" sz="2400" dirty="0">
                <a:ea typeface="宋体" charset="-122"/>
              </a:endParaRPr>
            </a:p>
          </p:txBody>
        </p:sp>
      </p:grpSp>
      <p:sp>
        <p:nvSpPr>
          <p:cNvPr id="13319" name="TextBox 12"/>
          <p:cNvSpPr txBox="1">
            <a:spLocks noChangeArrowheads="1"/>
          </p:cNvSpPr>
          <p:nvPr/>
        </p:nvSpPr>
        <p:spPr bwMode="auto">
          <a:xfrm>
            <a:off x="5607050" y="6386513"/>
            <a:ext cx="533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 smtClean="0">
                <a:solidFill>
                  <a:schemeClr val="bg1"/>
                </a:solidFill>
              </a:rPr>
              <a:t>5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320" name="文本框 38"/>
          <p:cNvSpPr txBox="1">
            <a:spLocks noChangeArrowheads="1"/>
          </p:cNvSpPr>
          <p:nvPr/>
        </p:nvSpPr>
        <p:spPr bwMode="auto">
          <a:xfrm>
            <a:off x="1020763" y="463550"/>
            <a:ext cx="34464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solidFill>
                  <a:srgbClr val="2E75B6"/>
                </a:solidFill>
                <a:latin typeface="微软雅黑" pitchFamily="34" charset="-122"/>
                <a:ea typeface="微软雅黑" pitchFamily="34" charset="-122"/>
              </a:rPr>
              <a:t>相似度计算</a:t>
            </a:r>
            <a:endParaRPr lang="zh-CN" altLang="en-US" sz="2400" dirty="0">
              <a:solidFill>
                <a:srgbClr val="2E75B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44525" y="1448259"/>
            <a:ext cx="3968750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Pearson 相关系数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25" y="1824362"/>
            <a:ext cx="3981450" cy="9334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2999761"/>
            <a:ext cx="7658100" cy="695325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44525" y="2723701"/>
            <a:ext cx="1002823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小红（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a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）和小橙（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b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）之间的相似度：</a:t>
            </a:r>
            <a:r>
              <a:rPr kumimoji="0" lang="zh-CN" altLang="zh-CN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908660"/>
              </p:ext>
            </p:extLst>
          </p:nvPr>
        </p:nvGraphicFramePr>
        <p:xfrm>
          <a:off x="2940626" y="3760582"/>
          <a:ext cx="4999038" cy="233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3173">
                  <a:extLst>
                    <a:ext uri="{9D8B030D-6E8A-4147-A177-3AD203B41FA5}">
                      <a16:colId xmlns:a16="http://schemas.microsoft.com/office/drawing/2014/main" val="3722592792"/>
                    </a:ext>
                  </a:extLst>
                </a:gridCol>
                <a:gridCol w="833173">
                  <a:extLst>
                    <a:ext uri="{9D8B030D-6E8A-4147-A177-3AD203B41FA5}">
                      <a16:colId xmlns:a16="http://schemas.microsoft.com/office/drawing/2014/main" val="3109225800"/>
                    </a:ext>
                  </a:extLst>
                </a:gridCol>
                <a:gridCol w="833173">
                  <a:extLst>
                    <a:ext uri="{9D8B030D-6E8A-4147-A177-3AD203B41FA5}">
                      <a16:colId xmlns:a16="http://schemas.microsoft.com/office/drawing/2014/main" val="3357444339"/>
                    </a:ext>
                  </a:extLst>
                </a:gridCol>
                <a:gridCol w="833173">
                  <a:extLst>
                    <a:ext uri="{9D8B030D-6E8A-4147-A177-3AD203B41FA5}">
                      <a16:colId xmlns:a16="http://schemas.microsoft.com/office/drawing/2014/main" val="1590938809"/>
                    </a:ext>
                  </a:extLst>
                </a:gridCol>
                <a:gridCol w="833173">
                  <a:extLst>
                    <a:ext uri="{9D8B030D-6E8A-4147-A177-3AD203B41FA5}">
                      <a16:colId xmlns:a16="http://schemas.microsoft.com/office/drawing/2014/main" val="3935214911"/>
                    </a:ext>
                  </a:extLst>
                </a:gridCol>
                <a:gridCol w="833173">
                  <a:extLst>
                    <a:ext uri="{9D8B030D-6E8A-4147-A177-3AD203B41FA5}">
                      <a16:colId xmlns:a16="http://schemas.microsoft.com/office/drawing/2014/main" val="17590796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effectLst/>
                        </a:rPr>
                        <a:t>小</a:t>
                      </a:r>
                      <a:r>
                        <a:rPr lang="zh-CN" altLang="en-US" b="1" dirty="0">
                          <a:effectLst/>
                        </a:rPr>
                        <a:t>红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effectLst/>
                        </a:rPr>
                        <a:t>小橙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effectLst/>
                        </a:rPr>
                        <a:t>小黄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effectLst/>
                        </a:rPr>
                        <a:t>小绿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effectLst/>
                        </a:rPr>
                        <a:t>小青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485483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小红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1.00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0.84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0.61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0.00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-0.77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959685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小橙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0.84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1.00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0.47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0.49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-0.90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725962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小黄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0.61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0.47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1.00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-0.16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-0.47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61482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小绿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0.00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0.49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-0.16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1.00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-0.64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250338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小青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-0.77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-0.90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-0.47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-0.64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1.00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951068165"/>
                  </a:ext>
                </a:extLst>
              </a:tr>
            </a:tbl>
          </a:graphicData>
        </a:graphic>
      </p:graphicFrame>
      <p:graphicFrame>
        <p:nvGraphicFramePr>
          <p:cNvPr id="21" name="图表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7715422"/>
              </p:ext>
            </p:extLst>
          </p:nvPr>
        </p:nvGraphicFramePr>
        <p:xfrm>
          <a:off x="8274050" y="2832177"/>
          <a:ext cx="3683000" cy="3260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53683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21" grpId="0">
        <p:bldAsOne/>
      </p:bldGraphic>
    </p:bldLst>
  </p:timing>
</p:sld>
</file>

<file path=ppt/theme/theme1.xml><?xml version="1.0" encoding="utf-8"?>
<a:theme xmlns:a="http://schemas.openxmlformats.org/drawingml/2006/main" name="2_A000120140530B02PPBG">
  <a:themeElements>
    <a:clrScheme name="2_A000120140530B02PPBG 1">
      <a:dk1>
        <a:srgbClr val="3D3F41"/>
      </a:dk1>
      <a:lt1>
        <a:srgbClr val="FFFFFF"/>
      </a:lt1>
      <a:dk2>
        <a:srgbClr val="3D3F41"/>
      </a:dk2>
      <a:lt2>
        <a:srgbClr val="EAF5FC"/>
      </a:lt2>
      <a:accent1>
        <a:srgbClr val="47B6E7"/>
      </a:accent1>
      <a:accent2>
        <a:srgbClr val="628EE3"/>
      </a:accent2>
      <a:accent3>
        <a:srgbClr val="FFFFFF"/>
      </a:accent3>
      <a:accent4>
        <a:srgbClr val="333436"/>
      </a:accent4>
      <a:accent5>
        <a:srgbClr val="B1D7F1"/>
      </a:accent5>
      <a:accent6>
        <a:srgbClr val="5880CE"/>
      </a:accent6>
      <a:hlink>
        <a:srgbClr val="00B0F0"/>
      </a:hlink>
      <a:folHlink>
        <a:srgbClr val="AFB2B4"/>
      </a:folHlink>
    </a:clrScheme>
    <a:fontScheme name="2_A000120140530B02PPBG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2_A000120140530B02PPBG 1">
        <a:dk1>
          <a:srgbClr val="3D3F41"/>
        </a:dk1>
        <a:lt1>
          <a:srgbClr val="FFFFFF"/>
        </a:lt1>
        <a:dk2>
          <a:srgbClr val="3D3F41"/>
        </a:dk2>
        <a:lt2>
          <a:srgbClr val="EAF5FC"/>
        </a:lt2>
        <a:accent1>
          <a:srgbClr val="47B6E7"/>
        </a:accent1>
        <a:accent2>
          <a:srgbClr val="628EE3"/>
        </a:accent2>
        <a:accent3>
          <a:srgbClr val="FFFFFF"/>
        </a:accent3>
        <a:accent4>
          <a:srgbClr val="333436"/>
        </a:accent4>
        <a:accent5>
          <a:srgbClr val="B1D7F1"/>
        </a:accent5>
        <a:accent6>
          <a:srgbClr val="5880CE"/>
        </a:accent6>
        <a:hlink>
          <a:srgbClr val="00B0F0"/>
        </a:hlink>
        <a:folHlink>
          <a:srgbClr val="AFB2B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5_A000120140530B02PPBG">
  <a:themeElements>
    <a:clrScheme name="15_A000120140530B02PPBG 1">
      <a:dk1>
        <a:srgbClr val="3D3F41"/>
      </a:dk1>
      <a:lt1>
        <a:srgbClr val="FFFFFF"/>
      </a:lt1>
      <a:dk2>
        <a:srgbClr val="3D3F41"/>
      </a:dk2>
      <a:lt2>
        <a:srgbClr val="EAF5FC"/>
      </a:lt2>
      <a:accent1>
        <a:srgbClr val="47B6E7"/>
      </a:accent1>
      <a:accent2>
        <a:srgbClr val="628EE3"/>
      </a:accent2>
      <a:accent3>
        <a:srgbClr val="FFFFFF"/>
      </a:accent3>
      <a:accent4>
        <a:srgbClr val="333436"/>
      </a:accent4>
      <a:accent5>
        <a:srgbClr val="B1D7F1"/>
      </a:accent5>
      <a:accent6>
        <a:srgbClr val="5880CE"/>
      </a:accent6>
      <a:hlink>
        <a:srgbClr val="00B0F0"/>
      </a:hlink>
      <a:folHlink>
        <a:srgbClr val="AFB2B4"/>
      </a:folHlink>
    </a:clrScheme>
    <a:fontScheme name="15_A000120140530B02PPBG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5_A000120140530B02PPBG 1">
        <a:dk1>
          <a:srgbClr val="3D3F41"/>
        </a:dk1>
        <a:lt1>
          <a:srgbClr val="FFFFFF"/>
        </a:lt1>
        <a:dk2>
          <a:srgbClr val="3D3F41"/>
        </a:dk2>
        <a:lt2>
          <a:srgbClr val="EAF5FC"/>
        </a:lt2>
        <a:accent1>
          <a:srgbClr val="47B6E7"/>
        </a:accent1>
        <a:accent2>
          <a:srgbClr val="628EE3"/>
        </a:accent2>
        <a:accent3>
          <a:srgbClr val="FFFFFF"/>
        </a:accent3>
        <a:accent4>
          <a:srgbClr val="333436"/>
        </a:accent4>
        <a:accent5>
          <a:srgbClr val="B1D7F1"/>
        </a:accent5>
        <a:accent6>
          <a:srgbClr val="5880CE"/>
        </a:accent6>
        <a:hlink>
          <a:srgbClr val="00B0F0"/>
        </a:hlink>
        <a:folHlink>
          <a:srgbClr val="AFB2B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Office 主题">
  <a:themeElements>
    <a:clrScheme name="1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00000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00000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8763</TotalTime>
  <Pages>0</Pages>
  <Words>1641</Words>
  <Characters>0</Characters>
  <Application>Microsoft Office PowerPoint</Application>
  <DocSecurity>0</DocSecurity>
  <PresentationFormat>宽屏</PresentationFormat>
  <Lines>0</Lines>
  <Paragraphs>325</Paragraphs>
  <Slides>18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18</vt:i4>
      </vt:variant>
    </vt:vector>
  </HeadingPairs>
  <TitlesOfParts>
    <vt:vector size="32" baseType="lpstr">
      <vt:lpstr>Adobe 楷体 Std R</vt:lpstr>
      <vt:lpstr>Open Sans</vt:lpstr>
      <vt:lpstr>华文隶书</vt:lpstr>
      <vt:lpstr>宋体</vt:lpstr>
      <vt:lpstr>微软雅黑</vt:lpstr>
      <vt:lpstr>幼圆</vt:lpstr>
      <vt:lpstr>Arial</vt:lpstr>
      <vt:lpstr>Arial Black</vt:lpstr>
      <vt:lpstr>Calibri</vt:lpstr>
      <vt:lpstr>Calibri Light</vt:lpstr>
      <vt:lpstr>Wingdings</vt:lpstr>
      <vt:lpstr>2_A000120140530B02PPBG</vt:lpstr>
      <vt:lpstr>15_A000120140530B02PPBG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Zhouxiuze</dc:creator>
  <cp:lastModifiedBy>admin</cp:lastModifiedBy>
  <cp:revision>259</cp:revision>
  <dcterms:created xsi:type="dcterms:W3CDTF">2014-11-06T08:28:30Z</dcterms:created>
  <dcterms:modified xsi:type="dcterms:W3CDTF">2020-05-10T14:59:59Z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2052-9.1.0.4866</vt:lpwstr>
  </property>
</Properties>
</file>